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11" r:id="rId3"/>
    <p:sldMasterId id="2147483743" r:id="rId4"/>
    <p:sldMasterId id="2147483770" r:id="rId5"/>
  </p:sldMasterIdLst>
  <p:notesMasterIdLst>
    <p:notesMasterId r:id="rId22"/>
  </p:notesMasterIdLst>
  <p:handoutMasterIdLst>
    <p:handoutMasterId r:id="rId23"/>
  </p:handoutMasterIdLst>
  <p:sldIdLst>
    <p:sldId id="259" r:id="rId6"/>
    <p:sldId id="11684" r:id="rId7"/>
    <p:sldId id="2076137340" r:id="rId8"/>
    <p:sldId id="260" r:id="rId9"/>
    <p:sldId id="261" r:id="rId10"/>
    <p:sldId id="262" r:id="rId11"/>
    <p:sldId id="263" r:id="rId12"/>
    <p:sldId id="264" r:id="rId13"/>
    <p:sldId id="265" r:id="rId14"/>
    <p:sldId id="2076137341" r:id="rId15"/>
    <p:sldId id="2076137342" r:id="rId16"/>
    <p:sldId id="2076137343" r:id="rId17"/>
    <p:sldId id="2076137344" r:id="rId18"/>
    <p:sldId id="2076137346" r:id="rId19"/>
    <p:sldId id="2428" r:id="rId20"/>
    <p:sldId id="17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FFCC"/>
    <a:srgbClr val="3399FF"/>
    <a:srgbClr val="418AB3"/>
    <a:srgbClr val="12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9785" autoAdjust="0"/>
  </p:normalViewPr>
  <p:slideViewPr>
    <p:cSldViewPr snapToGrid="0">
      <p:cViewPr varScale="1">
        <p:scale>
          <a:sx n="57" d="100"/>
          <a:sy n="57" d="100"/>
        </p:scale>
        <p:origin x="9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A17D95-EE74-4680-BEC8-B2EBADA6C1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88F4C-7AED-4EB6-AD02-931F34CF05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39EC2-C9AF-48E2-A234-804D16863469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22B00-27B8-4190-8DCF-CCD6F54F9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5DE79-8AC8-4DEA-B0AC-FBBF29E8EA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711B2-E30F-4B7D-AC1A-DE2202420F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88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FAAF-A9C3-4A30-B48E-F103E6666FBE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A407-23FD-4204-83F7-7C93442C73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00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run-ui-flo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setu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automate/ui-flows/setu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gb/data-integration/gateway/service-gateway-instal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847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3/20/2020 3:13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0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DE65B5-6AB2-406D-9EAB-951E08B4063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5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A71F5-D93E-443F-8A2C-BA86EB13E0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2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4BCE3-215A-4331-A7A2-5513DF5F02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74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https://docs.microsoft.com/en-us/power-automate/ui-flows/run-ui-flow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4BCE3-215A-4331-A7A2-5513DF5F02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8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0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https://docs.microsoft.com/en-us/power-automate/ui-flows/setup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9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https://docs.microsoft.com/en-gb/data-integration/gateway/service-gateway-install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4A407-23FD-4204-83F7-7C93442C73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5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3/20/2020 11:13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140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97A382-A969-4CE6-B689-81394F67A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5" y="6562725"/>
            <a:ext cx="1733550" cy="266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5BF983-284E-4380-B6DD-BA4226AA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8A4B12-15C3-448C-863B-9E0F956E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733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6851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44B6-05A6-40AD-A0D5-84415341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FD1A-7A7B-4F2B-B0FA-C078F2F6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5C5ED-61A5-438A-ADF2-543BEB363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D750B-F51F-4C18-B128-31025C13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44FD-7E93-42F7-A997-882BB91A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72C20-07DB-477A-87DF-09531BF2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5395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8FAE-9827-478A-8F6B-A43B2DAD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A7314-648C-4A5A-9F1B-48D90562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F1FFD-6CCD-4095-92A2-9CCC3FC0C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1865F-0544-41A7-91AD-522E086C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8F60B-37F7-43C1-980C-4782A5D1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81E98-6B33-48D6-8267-8D7B3572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3717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4C34-6597-4EC3-8379-8E1F073D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53C81-8392-44AA-AA36-8F8DD5045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E5775-C760-4B05-B4FE-070615C6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A82F-9379-402D-A292-8C388755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B5A30-DE1C-4C17-AF88-1F549251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9405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2E494-D920-4274-8BF4-D814C9A98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CB044-16D0-4DCD-90E8-A6778BD99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65A1-056B-414E-9C71-659C06ED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2643-3B54-4DC2-A0C2-09F2DC2C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20D4D-B658-44E5-80D2-BB5F53E6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2155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5D606A-F4E6-45CB-8266-4A9C4CAE0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F1DAD4-F9A3-44AE-8205-B5C9E90E8279}"/>
              </a:ext>
            </a:extLst>
          </p:cNvPr>
          <p:cNvSpPr/>
          <p:nvPr userDrawn="1"/>
        </p:nvSpPr>
        <p:spPr bwMode="auto">
          <a:xfrm flipH="1">
            <a:off x="2656572" y="-1"/>
            <a:ext cx="9535425" cy="6930189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35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9CC42919-8D21-4780-9F8C-C146256FB1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D9AE3D-3A60-40E9-B6B5-917B25C28020}"/>
              </a:ext>
            </a:extLst>
          </p:cNvPr>
          <p:cNvSpPr/>
          <p:nvPr userDrawn="1"/>
        </p:nvSpPr>
        <p:spPr bwMode="auto">
          <a:xfrm>
            <a:off x="0" y="0"/>
            <a:ext cx="9277997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F4F060-0BAF-433D-817D-1D505BC4F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2714560"/>
            <a:ext cx="5331792" cy="1793104"/>
          </a:xfrm>
          <a:noFill/>
        </p:spPr>
        <p:txBody>
          <a:bodyPr lIns="0" tIns="91440" rIns="146304" bIns="91440" anchor="b" anchorCtr="0"/>
          <a:lstStyle>
            <a:lvl1pPr marL="0" algn="l" defTabSz="8962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287F4E7-FA17-4EE9-95E9-086B8BAD16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4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073146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37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9"/>
            <a:ext cx="11306469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9" y="6450193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6280413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C1A7617-8539-46AF-B383-CACBD8B22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2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93E1-5BDE-4839-862F-1A2A7BB52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40114"/>
            <a:ext cx="12192000" cy="3933371"/>
          </a:xfrm>
        </p:spPr>
        <p:txBody>
          <a:bodyPr anchor="ctr">
            <a:normAutofit/>
          </a:bodyPr>
          <a:lstStyle>
            <a:lvl1pPr algn="ctr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A878-5B26-4FAD-9E59-912AB598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E08D-53BD-4744-9133-9A151F64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07934-6664-4AC8-95CB-8914A7AD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6813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A233-49F4-4BCE-A165-AC5B91EA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188150"/>
            <a:ext cx="9629469" cy="932730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93CDE-4182-4542-AABC-DD467D32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1EB7A-1342-43EF-9040-821164D0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MICROSOFT INTERNAL &amp; MANAGED PARTNERS ONLY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E638-C45D-49F5-9926-E72EDCE7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BE37A-1E7F-4D0B-9D7E-C3C1D28A8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874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65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622AF-F1F6-481F-B30C-296F144EA3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716" y="6530139"/>
            <a:ext cx="1733550" cy="266700"/>
          </a:xfrm>
          <a:prstGeom prst="rect">
            <a:avLst/>
          </a:prstGeom>
        </p:spPr>
      </p:pic>
      <p:pic>
        <p:nvPicPr>
          <p:cNvPr id="1054" name="Picture 30" descr="Image result for RPA images png transparfent">
            <a:extLst>
              <a:ext uri="{FF2B5EF4-FFF2-40B4-BE49-F238E27FC236}">
                <a16:creationId xmlns:a16="http://schemas.microsoft.com/office/drawing/2014/main" id="{D42225A5-198E-4AFC-8F8F-DC5B43D356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5999" y="-97219"/>
            <a:ext cx="8452777" cy="695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RPA images png transparfent">
            <a:extLst>
              <a:ext uri="{FF2B5EF4-FFF2-40B4-BE49-F238E27FC236}">
                <a16:creationId xmlns:a16="http://schemas.microsoft.com/office/drawing/2014/main" id="{A5FD1FFB-024B-41DD-8A5A-D203D42E3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66" y="3137338"/>
            <a:ext cx="64293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34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003B62-1A1E-4D35-BDB3-B4329D7726D7}"/>
              </a:ext>
            </a:extLst>
          </p:cNvPr>
          <p:cNvSpPr txBox="1"/>
          <p:nvPr userDrawn="1"/>
        </p:nvSpPr>
        <p:spPr>
          <a:xfrm>
            <a:off x="0" y="10414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314EC-56EE-49F7-9492-06A674B62E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5" y="3295649"/>
            <a:ext cx="5334000" cy="7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51879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5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92807" y="1441702"/>
            <a:ext cx="10299191" cy="541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2244" y="1797761"/>
            <a:ext cx="10827511" cy="207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039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16575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3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911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899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379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66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1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737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96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2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3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5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1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869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115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2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36714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581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4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38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40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951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7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33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39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8869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193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0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75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03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33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61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607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062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47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696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94058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960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023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11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21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6151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03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798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11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661CE-D70D-4435-A2C4-C6D7FFFA4516}"/>
              </a:ext>
            </a:extLst>
          </p:cNvPr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67056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855894"/>
            <a:ext cx="670560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1230BF-6FCA-487F-85C7-4A42D455BF17}"/>
              </a:ext>
            </a:extLst>
          </p:cNvPr>
          <p:cNvSpPr/>
          <p:nvPr/>
        </p:nvSpPr>
        <p:spPr bwMode="auto">
          <a:xfrm>
            <a:off x="1" y="486"/>
            <a:ext cx="12192000" cy="10972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1751" y="0"/>
            <a:ext cx="11588495" cy="1097280"/>
          </a:xfrm>
        </p:spPr>
        <p:txBody>
          <a:bodyPr>
            <a:normAutofit/>
          </a:bodyPr>
          <a:lstStyle>
            <a:lvl1pPr>
              <a:defRPr sz="2400" spc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6457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836209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1554" y="1836209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" y="1371600"/>
            <a:ext cx="5413248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" y="2552200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6793" y="1371601"/>
            <a:ext cx="5413248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2032" y="2570226"/>
            <a:ext cx="5413248" cy="166199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C24A3A5-AEC3-4D3C-B23F-33D3C8F09335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89DCB7-E81A-47EB-AA9E-4D3837D378A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67513" y="459572"/>
            <a:ext cx="1448129" cy="310896"/>
            <a:chOff x="457200" y="1643393"/>
            <a:chExt cx="4492753" cy="9645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E758BC-3485-4ACD-A87C-C01986688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16719D-703F-406C-9D2C-D03DF3F49D8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239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35420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68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1737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959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9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44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83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02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8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11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96546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9056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10550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1370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4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2026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025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35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79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205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984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2799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98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3340-A39B-43A7-94EE-B7030CD3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BF10-E02C-45A7-AC38-14BCBAE0D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25" indent="0" algn="ctr">
              <a:buNone/>
              <a:defRPr sz="2000"/>
            </a:lvl2pPr>
            <a:lvl3pPr marL="914049" indent="0" algn="ctr">
              <a:buNone/>
              <a:defRPr sz="1800"/>
            </a:lvl3pPr>
            <a:lvl4pPr marL="1371074" indent="0" algn="ctr">
              <a:buNone/>
              <a:defRPr sz="1600"/>
            </a:lvl4pPr>
            <a:lvl5pPr marL="1828098" indent="0" algn="ctr">
              <a:buNone/>
              <a:defRPr sz="1600"/>
            </a:lvl5pPr>
            <a:lvl6pPr marL="2285122" indent="0" algn="ctr">
              <a:buNone/>
              <a:defRPr sz="1600"/>
            </a:lvl6pPr>
            <a:lvl7pPr marL="2742147" indent="0" algn="ctr">
              <a:buNone/>
              <a:defRPr sz="1600"/>
            </a:lvl7pPr>
            <a:lvl8pPr marL="3199171" indent="0" algn="ctr">
              <a:buNone/>
              <a:defRPr sz="1600"/>
            </a:lvl8pPr>
            <a:lvl9pPr marL="365619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F31B-DD28-474A-B9F6-7F33264F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192"/>
            <a:fld id="{550ADE0A-E2C9-45AB-9EB4-F14ED6C42F48}" type="datetimeFigureOut">
              <a:rPr lang="en-US" smtClean="0">
                <a:solidFill>
                  <a:srgbClr val="1A1A1A"/>
                </a:solidFill>
              </a:rPr>
              <a:pPr defTabSz="914192"/>
              <a:t>3/20/2020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7C02-91DE-4D27-9A8D-2AA99A07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192"/>
            <a:endParaRPr lang="en-US">
              <a:solidFill>
                <a:srgbClr val="1A1A1A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D4B7-1C14-4829-9791-8D8668FC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92"/>
            <a:fld id="{D87274CC-F6AE-4A0C-A56D-1A2DA1183931}" type="slidenum">
              <a:rPr lang="en-US" smtClean="0">
                <a:solidFill>
                  <a:srgbClr val="1A1A1A"/>
                </a:solidFill>
              </a:rPr>
              <a:pPr defTabSz="914192"/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30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964E-3622-475E-9AF9-097B9BD5C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1D30E-6618-4047-A193-C2B42D64E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3512-8F1B-4E50-B31E-67D1363C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4ADB-A02E-48E3-B2C8-F90897D0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6B78C-4069-467E-A997-0A5B7EBC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85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A271-34AE-4FE3-8AAE-540C4FCD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973A3-13D4-4AD0-B032-D720FDAE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9298A-9A5D-4147-A02D-CC398380A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3891-7DE9-4ED4-8ED9-A694B586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E750-C7BD-4404-AC6A-8963E024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255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E94E-F23B-4872-B9BF-559EB05C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55AFF-DA91-42B6-8941-4A2DFB61D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2BB6-E856-41E9-96F4-D826BD6C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5E336-7D55-4704-A7D2-F1CA68A2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D867A-8985-4247-8679-7804D825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117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E474-ED6B-4CCA-A0D4-81AB90F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1B64-7CF1-4740-9C67-5BF22CB20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7F6ED-0316-49D2-A69F-213AEDF0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80A41-FEDD-43A7-8C46-7B217F18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801BB-A612-4EB6-BCF8-C00050913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B21B8-2689-4860-A4A4-2529DC22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31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DE30-FAEB-4D87-A488-6E444263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B662F-BD2E-4202-827B-A17C763D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7F480-605A-416F-BA61-B053B5F0F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0EAD4-2989-49F7-AA97-1177A9345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D293F-0A8F-4423-85DB-C3B648CF0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6AB25-7CA1-45E8-B74D-7817FAA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B9AB9-4723-44EE-9BE5-884DE9C21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133C4-78E8-46B9-8C2D-0F1A449D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671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6833-DF32-40BA-8129-12D19CB8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4149E-F870-4DA3-9CFD-11AC9CFE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F332F-7F07-4CC6-8BD3-261FDBFC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5600F-8FEC-4B32-923D-F0B50CBD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7300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A9BF-C6D3-4517-B16F-782261BC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781E7-A5FA-4758-A445-BB72CBB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17DF-8FF3-4A85-A541-417EA082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4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1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image" Target="../media/image11.emf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BFFF-679B-4BE9-9DC5-54D20F4DE911}" type="datetimeFigureOut">
              <a:rPr lang="en-IN" smtClean="0"/>
              <a:t>20-03-2020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A88D-E63B-41EB-88A6-C38024BF15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6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78" r:id="rId17"/>
    <p:sldLayoutId id="21474836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56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0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8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3D687-A5EA-4D96-A85D-D2D9D04A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AEAB5-DC0C-426A-B60D-5262A15FE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D7CD-6EA3-4722-A34D-7411B979E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C087B-338C-4182-AF63-7FDC88A654E5}" type="datetimeFigureOut">
              <a:rPr lang="en-GB" smtClean="0"/>
              <a:t>20/03/2020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C7240-C5F2-45C9-B23A-C12308473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5E035-D116-4AEA-AD4B-404CAA7A9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F0A34-BAD1-4950-8C8E-B7187CF3ED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102613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selenium-ide/mooikfkahbdckldjjndioackbalphok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Relationship Id="rId5" Type="http://schemas.openxmlformats.org/officeDocument/2006/relationships/hyperlink" Target="https://go.microsoft.com/fwlink/?LinkId=2116849&amp;clcid=0x409" TargetMode="External"/><Relationship Id="rId4" Type="http://schemas.openxmlformats.org/officeDocument/2006/relationships/hyperlink" Target="https://docs.microsoft.com/data-integration/gateway/service-gateway-instal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enkinsns@gmail.com" TargetMode="External"/><Relationship Id="rId7" Type="http://schemas.openxmlformats.org/officeDocument/2006/relationships/hyperlink" Target="http://www.jpower4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6" Type="http://schemas.openxmlformats.org/officeDocument/2006/relationships/hyperlink" Target="http://www.jenkinsblogs.com/" TargetMode="External"/><Relationship Id="rId5" Type="http://schemas.openxmlformats.org/officeDocument/2006/relationships/hyperlink" Target="https://github.com/jenkinsns/PowerAutomate" TargetMode="External"/><Relationship Id="rId4" Type="http://schemas.openxmlformats.org/officeDocument/2006/relationships/hyperlink" Target="mailto:jenkinsns@jpower4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32.png"/><Relationship Id="rId11" Type="http://schemas.openxmlformats.org/officeDocument/2006/relationships/hyperlink" Target="http://www.jpower4.com/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8.xml"/><Relationship Id="rId1" Type="http://schemas.openxmlformats.org/officeDocument/2006/relationships/tags" Target="../tags/tag1.x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8BEC758-C63F-4A86-8510-25B6A8D23EB6}"/>
              </a:ext>
            </a:extLst>
          </p:cNvPr>
          <p:cNvSpPr txBox="1">
            <a:spLocks/>
          </p:cNvSpPr>
          <p:nvPr/>
        </p:nvSpPr>
        <p:spPr>
          <a:xfrm>
            <a:off x="0" y="712858"/>
            <a:ext cx="7848481" cy="82495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345"/>
              </a:spcBef>
            </a:pPr>
            <a:r>
              <a:rPr lang="en-US" sz="6600" b="1" dirty="0">
                <a:solidFill>
                  <a:srgbClr val="0066CC"/>
                </a:solidFill>
              </a:rPr>
              <a:t>UI Flows in action!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28A448-FEDA-4AC9-A537-15FD961F29BE}"/>
              </a:ext>
            </a:extLst>
          </p:cNvPr>
          <p:cNvSpPr/>
          <p:nvPr/>
        </p:nvSpPr>
        <p:spPr>
          <a:xfrm>
            <a:off x="777595" y="1537808"/>
            <a:ext cx="62781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25"/>
              </a:spcBef>
            </a:pPr>
            <a:r>
              <a:rPr lang="en-US" sz="2200" b="1" dirty="0">
                <a:solidFill>
                  <a:srgbClr val="0066CC"/>
                </a:solidFill>
              </a:rPr>
              <a:t>Robotic process automation for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280375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dirty="0">
                <a:solidFill>
                  <a:srgbClr val="0066CC"/>
                </a:solidFill>
              </a:rPr>
              <a:t>Prerequisites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661521"/>
            <a:ext cx="102442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 device that runs Windows 10 Pro, Windows Server 2016, or Windows Server 2019.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The Microsoft Edge or Google Chrome browser.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An environment with a Common Data Service database.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A supported keyboard attached.</a:t>
            </a:r>
          </a:p>
        </p:txBody>
      </p:sp>
    </p:spTree>
    <p:extLst>
      <p:ext uri="{BB962C8B-B14F-4D97-AF65-F5344CB8AC3E}">
        <p14:creationId xmlns:p14="http://schemas.microsoft.com/office/powerpoint/2010/main" val="210196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Limitations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must have the latest versions of each components to record, test, or run UI flows.</a:t>
            </a:r>
          </a:p>
          <a:p>
            <a:r>
              <a:rPr lang="en-US" dirty="0"/>
              <a:t>The following are not supported: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Windows 10 Home installations are not supported.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Desktop UI Flows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Multiple monitors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Double click, mouse hover, touch/pen input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Interactions on Windows (File explorer, startup menu, task bar, etc.)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Web UI Flows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Right click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User session information (e.g.: cookies) will not be reused during playback. You will have to edit the script to embed sign in information when required by websites.#</a:t>
            </a:r>
          </a:p>
          <a:p>
            <a:pPr lvl="1"/>
            <a:endParaRPr lang="en-US" dirty="0"/>
          </a:p>
          <a:p>
            <a:r>
              <a:rPr lang="en-US" dirty="0"/>
              <a:t>You'll find feature-specific limitations included in the documentation for each feature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5454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Setup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Install UI flows on your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Download the UI flows installer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Activate the UI flows browser extension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4B43-7AC0-4CF3-BA8D-1025730D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33" y="2221958"/>
            <a:ext cx="3444240" cy="2583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1EA45-17CD-4BA6-A697-1AFB925FA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41" y="2221957"/>
            <a:ext cx="3444241" cy="258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7ECF9-14FF-4B22-9CCC-8698CBDB0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600" y="4946964"/>
            <a:ext cx="3149755" cy="1911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4B930-9243-4A5D-AF36-E6ABC929D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532" y="2221957"/>
            <a:ext cx="344424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CD70-C0EC-44A3-97EF-72F4443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416"/>
          </a:xfrm>
        </p:spPr>
        <p:txBody>
          <a:bodyPr/>
          <a:lstStyle/>
          <a:p>
            <a:r>
              <a:rPr lang="en-GB" b="1" dirty="0">
                <a:solidFill>
                  <a:srgbClr val="0066CC"/>
                </a:solidFill>
              </a:rPr>
              <a:t>Setup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70B0-C50A-4339-BABD-7033BE048E48}"/>
              </a:ext>
            </a:extLst>
          </p:cNvPr>
          <p:cNvSpPr/>
          <p:nvPr/>
        </p:nvSpPr>
        <p:spPr>
          <a:xfrm>
            <a:off x="1230351" y="1293542"/>
            <a:ext cx="102442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Install Selenium IDE to automate Web applications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Download and install </a:t>
            </a:r>
            <a:r>
              <a:rPr lang="en-US" dirty="0"/>
              <a:t>the Selenium IDE for the next version of Microsoft Edge or Google Chrome.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hlinkClick r:id="rId4"/>
              </a:rPr>
              <a:t>Install the on-premises</a:t>
            </a:r>
            <a:r>
              <a:rPr lang="en-US" dirty="0"/>
              <a:t> data gateway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Recommend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An 8-core CPU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8 GB of memory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A 64-bit version of Windows Server 2012 R2 or later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Solid state drive (SSD) storage for spooling.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Download and install a standard gateway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A2A1B4-D152-4E68-ACCF-40D5DAE8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767419"/>
            <a:ext cx="10780776" cy="335584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965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A2A1B4-D152-4E68-ACCF-40D5DAE8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" y="767419"/>
            <a:ext cx="11161257" cy="35146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jenkinsns@gmail.com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jenkinsns@jpower4.com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jenkinsns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– Twitter 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GB" sz="2400" dirty="0">
                <a:hlinkClick r:id="rId5"/>
              </a:rPr>
              <a:t>https://github.com/jenkinsns/PowerAutomate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http://www.jenkinsblogs.com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  <a:hlinkClick r:id="rId7"/>
              </a:rPr>
              <a:t>http://www.jpower4.com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6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97776E-6 -2.9206E-6 L 2.97776E-6 0.0665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679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574FC75-132F-4C0E-AEC9-2DF5523EBE7A}"/>
              </a:ext>
            </a:extLst>
          </p:cNvPr>
          <p:cNvSpPr/>
          <p:nvPr/>
        </p:nvSpPr>
        <p:spPr>
          <a:xfrm>
            <a:off x="10438" y="0"/>
            <a:ext cx="8748534" cy="685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D287CFE-036B-4853-9771-54BAB348E17F}"/>
              </a:ext>
            </a:extLst>
          </p:cNvPr>
          <p:cNvSpPr txBox="1">
            <a:spLocks/>
          </p:cNvSpPr>
          <p:nvPr/>
        </p:nvSpPr>
        <p:spPr>
          <a:xfrm>
            <a:off x="1861311" y="4349234"/>
            <a:ext cx="3805000" cy="50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jenkinsns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7056E-ECCA-4DFA-A0A2-9891E44C9862}"/>
              </a:ext>
            </a:extLst>
          </p:cNvPr>
          <p:cNvSpPr txBox="1">
            <a:spLocks/>
          </p:cNvSpPr>
          <p:nvPr/>
        </p:nvSpPr>
        <p:spPr>
          <a:xfrm>
            <a:off x="382344" y="0"/>
            <a:ext cx="11809656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24548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Hi! I am Jenkins NS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FEEB2770-390F-400A-948C-BA03C136C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784684" y="1403324"/>
            <a:ext cx="3433028" cy="34285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softEdge rad="0"/>
          </a:effectLst>
        </p:spPr>
      </p:pic>
      <p:pic>
        <p:nvPicPr>
          <p:cNvPr id="6" name="Picture 5" descr="Twitter Logo">
            <a:extLst>
              <a:ext uri="{FF2B5EF4-FFF2-40B4-BE49-F238E27FC236}">
                <a16:creationId xmlns:a16="http://schemas.microsoft.com/office/drawing/2014/main" id="{A44E5F4D-61AB-4018-AE88-3F5CE8D726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5" y="4246851"/>
            <a:ext cx="809469" cy="809469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E86A1D1-817B-4638-84BE-0043677D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47" y="0"/>
            <a:ext cx="3443465" cy="1403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59C4AE-9D85-42E6-B8C2-6DDB9EF83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890" y="5322381"/>
            <a:ext cx="1651905" cy="1655112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CB1FEFA5-25D8-4183-8F90-AEE59BDC4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154" y="5313017"/>
            <a:ext cx="1628995" cy="1624889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698690-2D2A-4F9D-8313-DA1B30FF6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392" y="5303562"/>
            <a:ext cx="1704689" cy="1651539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DD349A-1835-470A-8989-562408B81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7106" y="5280222"/>
            <a:ext cx="1735571" cy="1674880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A4A15BA-D510-4A65-978F-0491388AE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894" y="5330949"/>
            <a:ext cx="1603844" cy="1606957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DC427B-57DE-4BEE-A90E-31BC66F328F7}"/>
              </a:ext>
            </a:extLst>
          </p:cNvPr>
          <p:cNvSpPr txBox="1"/>
          <p:nvPr/>
        </p:nvSpPr>
        <p:spPr>
          <a:xfrm>
            <a:off x="1056680" y="1425814"/>
            <a:ext cx="684190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15+ Years of experience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Most Valuable Professional (MVP)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Platform Specialist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Senior Consultant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International Speaker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Love to solve problems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87A21C-A46B-48FA-B4D5-828B25539F7E}"/>
              </a:ext>
            </a:extLst>
          </p:cNvPr>
          <p:cNvSpPr txBox="1"/>
          <p:nvPr/>
        </p:nvSpPr>
        <p:spPr>
          <a:xfrm>
            <a:off x="3053085" y="799098"/>
            <a:ext cx="524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 &amp; Director @JPOWER4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B8981B-0C60-44D4-990C-3B7BFB34C14D}"/>
              </a:ext>
            </a:extLst>
          </p:cNvPr>
          <p:cNvSpPr/>
          <p:nvPr/>
        </p:nvSpPr>
        <p:spPr>
          <a:xfrm>
            <a:off x="2499470" y="6293015"/>
            <a:ext cx="3770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http://www.jpower4.com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777E73-F184-44DC-BD4E-811617106E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80" y="866631"/>
            <a:ext cx="1733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891E31C-958D-46CC-822A-DF4694D5A839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anose="020B0502040204020203" pitchFamily="34" charset="0"/>
              <a:sym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36CC-38F2-4DAF-8D48-FB4F98B6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66CC"/>
                </a:solidFill>
              </a:rPr>
              <a:t>Solution: Power Automate + AI Builder + UI 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EBFB2-6B4D-4BA9-A5B3-7C7310FB6E43}"/>
              </a:ext>
            </a:extLst>
          </p:cNvPr>
          <p:cNvSpPr/>
          <p:nvPr/>
        </p:nvSpPr>
        <p:spPr bwMode="auto">
          <a:xfrm>
            <a:off x="0" y="4125661"/>
            <a:ext cx="12192000" cy="132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D4A57C-A8A6-4C7F-814E-5CC40CDDD4A3}"/>
              </a:ext>
            </a:extLst>
          </p:cNvPr>
          <p:cNvGrpSpPr/>
          <p:nvPr/>
        </p:nvGrpSpPr>
        <p:grpSpPr>
          <a:xfrm>
            <a:off x="4482187" y="3991509"/>
            <a:ext cx="0" cy="1462552"/>
            <a:chOff x="4012287" y="3696702"/>
            <a:chExt cx="0" cy="146255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F36979-2CA8-4829-9E1E-3A7612335DC6}"/>
                </a:ext>
              </a:extLst>
            </p:cNvPr>
            <p:cNvCxnSpPr>
              <a:cxnSpLocks/>
            </p:cNvCxnSpPr>
            <p:nvPr/>
          </p:nvCxnSpPr>
          <p:spPr>
            <a:xfrm>
              <a:off x="4012287" y="3830854"/>
              <a:ext cx="0" cy="1328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8F51A64-D599-47BC-8271-F3534BB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012287" y="3696702"/>
              <a:ext cx="0" cy="134152"/>
            </a:xfrm>
            <a:prstGeom prst="line">
              <a:avLst/>
            </a:prstGeom>
            <a:ln w="28575" cap="rnd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9012CA-B996-47AF-B7FA-E596D66273D6}"/>
              </a:ext>
            </a:extLst>
          </p:cNvPr>
          <p:cNvGrpSpPr/>
          <p:nvPr/>
        </p:nvGrpSpPr>
        <p:grpSpPr>
          <a:xfrm>
            <a:off x="7877777" y="3991509"/>
            <a:ext cx="0" cy="1462552"/>
            <a:chOff x="8693715" y="3696702"/>
            <a:chExt cx="0" cy="1462552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5B7CCE-1C43-411D-A09E-A401345399F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15" y="3830854"/>
              <a:ext cx="0" cy="1328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C5A9FED-BDF8-431E-9245-5778AE55DBE9}"/>
                </a:ext>
              </a:extLst>
            </p:cNvPr>
            <p:cNvCxnSpPr>
              <a:cxnSpLocks/>
            </p:cNvCxnSpPr>
            <p:nvPr/>
          </p:nvCxnSpPr>
          <p:spPr>
            <a:xfrm>
              <a:off x="8693715" y="3696702"/>
              <a:ext cx="0" cy="134152"/>
            </a:xfrm>
            <a:prstGeom prst="line">
              <a:avLst/>
            </a:prstGeom>
            <a:ln w="28575" cap="rnd">
              <a:solidFill>
                <a:schemeClr val="accent3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4E5154-16FD-473A-BBF7-011AAD1993C6}"/>
              </a:ext>
            </a:extLst>
          </p:cNvPr>
          <p:cNvSpPr txBox="1"/>
          <p:nvPr/>
        </p:nvSpPr>
        <p:spPr>
          <a:xfrm>
            <a:off x="1018398" y="4362101"/>
            <a:ext cx="2789485" cy="8196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Automate for digital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 orchestration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2869B-8FCA-4EFF-8DBF-0A808A24DA72}"/>
              </a:ext>
            </a:extLst>
          </p:cNvPr>
          <p:cNvSpPr txBox="1"/>
          <p:nvPr/>
        </p:nvSpPr>
        <p:spPr>
          <a:xfrm>
            <a:off x="4885500" y="4418990"/>
            <a:ext cx="2749151" cy="74174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Builder (OCR) for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capture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550135-E2DE-4232-8316-0CE8B4BF1463}"/>
              </a:ext>
            </a:extLst>
          </p:cNvPr>
          <p:cNvSpPr txBox="1"/>
          <p:nvPr/>
        </p:nvSpPr>
        <p:spPr>
          <a:xfrm>
            <a:off x="8326700" y="4418990"/>
            <a:ext cx="3257238" cy="74174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UI Flows for automated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entry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A1DF7-FA67-49B8-B591-B38BBC622CA3}"/>
              </a:ext>
            </a:extLst>
          </p:cNvPr>
          <p:cNvGrpSpPr/>
          <p:nvPr/>
        </p:nvGrpSpPr>
        <p:grpSpPr>
          <a:xfrm>
            <a:off x="1317549" y="1680036"/>
            <a:ext cx="2191182" cy="2191182"/>
            <a:chOff x="837669" y="1877609"/>
            <a:chExt cx="2191182" cy="2191182"/>
          </a:xfrm>
          <a:solidFill>
            <a:schemeClr val="bg1"/>
          </a:solidFill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89D863C-1885-47E0-89C2-CC8688C4B19A}"/>
                </a:ext>
              </a:extLst>
            </p:cNvPr>
            <p:cNvGrpSpPr/>
            <p:nvPr/>
          </p:nvGrpSpPr>
          <p:grpSpPr>
            <a:xfrm>
              <a:off x="837669" y="1877609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7" name="Graphic 37">
                <a:extLst>
                  <a:ext uri="{FF2B5EF4-FFF2-40B4-BE49-F238E27FC236}">
                    <a16:creationId xmlns:a16="http://schemas.microsoft.com/office/drawing/2014/main" id="{2A69850F-2FD5-47F0-A441-BC6052171BF2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9FDA33-4F7E-48FE-9FE8-B41EC4DA0363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89" name="Graphic 37">
                  <a:extLst>
                    <a:ext uri="{FF2B5EF4-FFF2-40B4-BE49-F238E27FC236}">
                      <a16:creationId xmlns:a16="http://schemas.microsoft.com/office/drawing/2014/main" id="{98C7A770-61C3-4A62-9595-E55D49E4BFC7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3B87FB75-184B-4550-807C-904DD4BD78E3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0" name="Graphic 37">
                    <a:extLst>
                      <a:ext uri="{FF2B5EF4-FFF2-40B4-BE49-F238E27FC236}">
                        <a16:creationId xmlns:a16="http://schemas.microsoft.com/office/drawing/2014/main" id="{0EFD4988-CC9D-40CD-AA64-59EBF9E40179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EF07AAD8-5D4A-4EAC-AC55-3BCD704A30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Freeform: Shape 92">
                      <a:extLst>
                        <a:ext uri="{FF2B5EF4-FFF2-40B4-BE49-F238E27FC236}">
                          <a16:creationId xmlns:a16="http://schemas.microsoft.com/office/drawing/2014/main" id="{8CB78E0A-E086-4191-90BF-B5138AE8F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3141DD4-1DA1-4FE7-8B1D-77B1614D7CFB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solidFill>
                <a:srgbClr val="0066C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AC6F09-10E8-4D7E-AD5B-F0E3242C0972}"/>
                </a:ext>
              </a:extLst>
            </p:cNvPr>
            <p:cNvGrpSpPr/>
            <p:nvPr/>
          </p:nvGrpSpPr>
          <p:grpSpPr>
            <a:xfrm>
              <a:off x="1302734" y="2552393"/>
              <a:ext cx="1261053" cy="841615"/>
              <a:chOff x="1372081" y="2522526"/>
              <a:chExt cx="1261053" cy="841615"/>
            </a:xfrm>
            <a:grpFill/>
          </p:grpSpPr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1EDB950F-5B61-4806-AFA6-A8D603A41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750" y="2522526"/>
                <a:ext cx="1233384" cy="811981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C015C0E4-0720-49E2-B9CB-3E44D7772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2081" y="2629126"/>
                <a:ext cx="942838" cy="73501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2D7D1F-3A1F-487F-A5B2-AC2943273CAE}"/>
              </a:ext>
            </a:extLst>
          </p:cNvPr>
          <p:cNvGrpSpPr/>
          <p:nvPr/>
        </p:nvGrpSpPr>
        <p:grpSpPr>
          <a:xfrm>
            <a:off x="5164484" y="1680036"/>
            <a:ext cx="2191182" cy="2191182"/>
            <a:chOff x="4885500" y="1680036"/>
            <a:chExt cx="2191182" cy="2191182"/>
          </a:xfrm>
          <a:solidFill>
            <a:srgbClr val="0066CC"/>
          </a:solidFill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1C890AE-E5DF-45B7-9A14-9E4E129AB675}"/>
                </a:ext>
              </a:extLst>
            </p:cNvPr>
            <p:cNvGrpSpPr/>
            <p:nvPr/>
          </p:nvGrpSpPr>
          <p:grpSpPr>
            <a:xfrm>
              <a:off x="4885500" y="1680036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1" name="Graphic 37">
                <a:extLst>
                  <a:ext uri="{FF2B5EF4-FFF2-40B4-BE49-F238E27FC236}">
                    <a16:creationId xmlns:a16="http://schemas.microsoft.com/office/drawing/2014/main" id="{77921F3D-EF04-4543-98B6-BD7528349010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6AA43429-7C80-485C-9E33-6635203DB60C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4" name="Graphic 37">
                  <a:extLst>
                    <a:ext uri="{FF2B5EF4-FFF2-40B4-BE49-F238E27FC236}">
                      <a16:creationId xmlns:a16="http://schemas.microsoft.com/office/drawing/2014/main" id="{F50F9B88-40F1-4F7C-88CF-378F96C0EEEC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4224CB6B-D3C2-4579-A20E-1D3954AA6367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6" name="Graphic 37">
                    <a:extLst>
                      <a:ext uri="{FF2B5EF4-FFF2-40B4-BE49-F238E27FC236}">
                        <a16:creationId xmlns:a16="http://schemas.microsoft.com/office/drawing/2014/main" id="{71C5F4A0-4C85-4E14-8AF5-9B4913F1098E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127" name="Freeform: Shape 126">
                      <a:extLst>
                        <a:ext uri="{FF2B5EF4-FFF2-40B4-BE49-F238E27FC236}">
                          <a16:creationId xmlns:a16="http://schemas.microsoft.com/office/drawing/2014/main" id="{BA5377ED-AD20-43E0-B7AB-6029A11C6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Freeform: Shape 127">
                      <a:extLst>
                        <a:ext uri="{FF2B5EF4-FFF2-40B4-BE49-F238E27FC236}">
                          <a16:creationId xmlns:a16="http://schemas.microsoft.com/office/drawing/2014/main" id="{F5E0CF19-29B7-486B-B5B1-31155C4BE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DE3A273-3F14-4434-A822-07BC0273383A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Eye" title="Icon of an eye">
              <a:extLst>
                <a:ext uri="{FF2B5EF4-FFF2-40B4-BE49-F238E27FC236}">
                  <a16:creationId xmlns:a16="http://schemas.microsoft.com/office/drawing/2014/main" id="{D83F6D15-6E45-4A3E-AB6D-2DC336551A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36920" y="2364757"/>
              <a:ext cx="1488342" cy="821740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grpFill/>
            <a:ln w="381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37A531-3798-4316-ADEF-18F0CFA453B9}"/>
              </a:ext>
            </a:extLst>
          </p:cNvPr>
          <p:cNvGrpSpPr/>
          <p:nvPr/>
        </p:nvGrpSpPr>
        <p:grpSpPr>
          <a:xfrm>
            <a:off x="8859728" y="1680036"/>
            <a:ext cx="2191182" cy="2191182"/>
            <a:chOff x="8686939" y="1680036"/>
            <a:chExt cx="2191182" cy="2191182"/>
          </a:xfrm>
          <a:solidFill>
            <a:srgbClr val="0066CC"/>
          </a:solidFill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BA00D23-FF8B-45A5-BB30-0CDFE37E4D4F}"/>
                </a:ext>
              </a:extLst>
            </p:cNvPr>
            <p:cNvGrpSpPr/>
            <p:nvPr/>
          </p:nvGrpSpPr>
          <p:grpSpPr>
            <a:xfrm>
              <a:off x="8686939" y="1680036"/>
              <a:ext cx="2191182" cy="2191182"/>
              <a:chOff x="993978" y="1877609"/>
              <a:chExt cx="2191182" cy="2191182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4" name="Graphic 37">
                <a:extLst>
                  <a:ext uri="{FF2B5EF4-FFF2-40B4-BE49-F238E27FC236}">
                    <a16:creationId xmlns:a16="http://schemas.microsoft.com/office/drawing/2014/main" id="{ED9866BC-9ED9-4FDF-A9C3-6FA295753B9B}"/>
                  </a:ext>
                </a:extLst>
              </p:cNvPr>
              <p:cNvGrpSpPr/>
              <p:nvPr/>
            </p:nvGrpSpPr>
            <p:grpSpPr>
              <a:xfrm>
                <a:off x="1632791" y="2516412"/>
                <a:ext cx="913556" cy="913576"/>
                <a:chOff x="5619750" y="2952728"/>
                <a:chExt cx="952500" cy="952521"/>
              </a:xfrm>
              <a:grpFill/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471A8970-1CF5-4EA7-85A6-A7ED45753128}"/>
                    </a:ext>
                  </a:extLst>
                </p:cNvPr>
                <p:cNvSpPr/>
                <p:nvPr/>
              </p:nvSpPr>
              <p:spPr>
                <a:xfrm>
                  <a:off x="5619750" y="2952728"/>
                  <a:ext cx="952500" cy="952521"/>
                </a:xfrm>
                <a:custGeom>
                  <a:avLst/>
                  <a:gdLst>
                    <a:gd name="connsiteX0" fmla="*/ 818843 w 952500"/>
                    <a:gd name="connsiteY0" fmla="*/ 0 h 952521"/>
                    <a:gd name="connsiteX1" fmla="*/ 133657 w 952500"/>
                    <a:gd name="connsiteY1" fmla="*/ 0 h 952521"/>
                    <a:gd name="connsiteX2" fmla="*/ 0 w 952500"/>
                    <a:gd name="connsiteY2" fmla="*/ 133424 h 952521"/>
                    <a:gd name="connsiteX3" fmla="*/ 0 w 952500"/>
                    <a:gd name="connsiteY3" fmla="*/ 817224 h 952521"/>
                    <a:gd name="connsiteX4" fmla="*/ 133657 w 952500"/>
                    <a:gd name="connsiteY4" fmla="*/ 952521 h 952521"/>
                    <a:gd name="connsiteX5" fmla="*/ 818843 w 952500"/>
                    <a:gd name="connsiteY5" fmla="*/ 952521 h 952521"/>
                    <a:gd name="connsiteX6" fmla="*/ 952500 w 952500"/>
                    <a:gd name="connsiteY6" fmla="*/ 817234 h 952521"/>
                    <a:gd name="connsiteX7" fmla="*/ 952500 w 952500"/>
                    <a:gd name="connsiteY7" fmla="*/ 133424 h 952521"/>
                    <a:gd name="connsiteX8" fmla="*/ 818843 w 952500"/>
                    <a:gd name="connsiteY8" fmla="*/ 0 h 952521"/>
                    <a:gd name="connsiteX9" fmla="*/ 868945 w 952500"/>
                    <a:gd name="connsiteY9" fmla="*/ 776721 h 952521"/>
                    <a:gd name="connsiteX10" fmla="*/ 776552 w 952500"/>
                    <a:gd name="connsiteY10" fmla="*/ 869019 h 952521"/>
                    <a:gd name="connsiteX11" fmla="*/ 175948 w 952500"/>
                    <a:gd name="connsiteY11" fmla="*/ 869019 h 952521"/>
                    <a:gd name="connsiteX12" fmla="*/ 83503 w 952500"/>
                    <a:gd name="connsiteY12" fmla="*/ 776721 h 952521"/>
                    <a:gd name="connsiteX13" fmla="*/ 83503 w 952500"/>
                    <a:gd name="connsiteY13" fmla="*/ 175810 h 952521"/>
                    <a:gd name="connsiteX14" fmla="*/ 175948 w 952500"/>
                    <a:gd name="connsiteY14" fmla="*/ 83407 h 952521"/>
                    <a:gd name="connsiteX15" fmla="*/ 758740 w 952500"/>
                    <a:gd name="connsiteY15" fmla="*/ 83407 h 952521"/>
                    <a:gd name="connsiteX16" fmla="*/ 868945 w 952500"/>
                    <a:gd name="connsiteY16" fmla="*/ 175810 h 952521"/>
                    <a:gd name="connsiteX17" fmla="*/ 868945 w 952500"/>
                    <a:gd name="connsiteY17" fmla="*/ 776721 h 95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52500" h="952521">
                      <a:moveTo>
                        <a:pt x="818843" y="0"/>
                      </a:moveTo>
                      <a:lnTo>
                        <a:pt x="133657" y="0"/>
                      </a:lnTo>
                      <a:cubicBezTo>
                        <a:pt x="59881" y="0"/>
                        <a:pt x="0" y="59881"/>
                        <a:pt x="0" y="133424"/>
                      </a:cubicBezTo>
                      <a:lnTo>
                        <a:pt x="0" y="817224"/>
                      </a:lnTo>
                      <a:cubicBezTo>
                        <a:pt x="0" y="891085"/>
                        <a:pt x="59881" y="952521"/>
                        <a:pt x="133657" y="952521"/>
                      </a:cubicBezTo>
                      <a:lnTo>
                        <a:pt x="818843" y="952521"/>
                      </a:lnTo>
                      <a:cubicBezTo>
                        <a:pt x="892620" y="952521"/>
                        <a:pt x="952500" y="891085"/>
                        <a:pt x="952500" y="817234"/>
                      </a:cubicBezTo>
                      <a:lnTo>
                        <a:pt x="952500" y="133424"/>
                      </a:lnTo>
                      <a:cubicBezTo>
                        <a:pt x="952500" y="59775"/>
                        <a:pt x="892620" y="0"/>
                        <a:pt x="818843" y="0"/>
                      </a:cubicBezTo>
                      <a:close/>
                      <a:moveTo>
                        <a:pt x="868945" y="776721"/>
                      </a:moveTo>
                      <a:cubicBezTo>
                        <a:pt x="868945" y="837523"/>
                        <a:pt x="837311" y="869019"/>
                        <a:pt x="776552" y="869019"/>
                      </a:cubicBezTo>
                      <a:lnTo>
                        <a:pt x="175948" y="869019"/>
                      </a:lnTo>
                      <a:cubicBezTo>
                        <a:pt x="115295" y="869019"/>
                        <a:pt x="83503" y="837523"/>
                        <a:pt x="83503" y="776721"/>
                      </a:cubicBezTo>
                      <a:lnTo>
                        <a:pt x="83503" y="175810"/>
                      </a:lnTo>
                      <a:cubicBezTo>
                        <a:pt x="83503" y="115157"/>
                        <a:pt x="115200" y="83407"/>
                        <a:pt x="175948" y="83407"/>
                      </a:cubicBezTo>
                      <a:lnTo>
                        <a:pt x="758740" y="83407"/>
                      </a:lnTo>
                      <a:cubicBezTo>
                        <a:pt x="819499" y="83407"/>
                        <a:pt x="868945" y="115104"/>
                        <a:pt x="868945" y="175810"/>
                      </a:cubicBezTo>
                      <a:lnTo>
                        <a:pt x="868945" y="776721"/>
                      </a:lnTo>
                      <a:close/>
                    </a:path>
                  </a:pathLst>
                </a:custGeom>
                <a:grpFill/>
                <a:ln w="10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7" name="Graphic 37">
                  <a:extLst>
                    <a:ext uri="{FF2B5EF4-FFF2-40B4-BE49-F238E27FC236}">
                      <a16:creationId xmlns:a16="http://schemas.microsoft.com/office/drawing/2014/main" id="{1FCD7C29-427D-412B-BA21-8D43F278BBF7}"/>
                    </a:ext>
                  </a:extLst>
                </p:cNvPr>
                <p:cNvGrpSpPr/>
                <p:nvPr/>
              </p:nvGrpSpPr>
              <p:grpSpPr>
                <a:xfrm>
                  <a:off x="5795697" y="3128539"/>
                  <a:ext cx="600605" cy="600909"/>
                  <a:chOff x="5795697" y="3128539"/>
                  <a:chExt cx="600605" cy="600909"/>
                </a:xfrm>
                <a:grpFill/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E2545816-F281-4F0E-B6A9-512C3D57ED29}"/>
                      </a:ext>
                    </a:extLst>
                  </p:cNvPr>
                  <p:cNvSpPr/>
                  <p:nvPr/>
                </p:nvSpPr>
                <p:spPr>
                  <a:xfrm>
                    <a:off x="5795697" y="3468030"/>
                    <a:ext cx="261863" cy="261418"/>
                  </a:xfrm>
                  <a:custGeom>
                    <a:avLst/>
                    <a:gdLst>
                      <a:gd name="connsiteX0" fmla="*/ 0 w 261863"/>
                      <a:gd name="connsiteY0" fmla="*/ 0 h 261418"/>
                      <a:gd name="connsiteX1" fmla="*/ 261863 w 261863"/>
                      <a:gd name="connsiteY1" fmla="*/ 0 h 261418"/>
                      <a:gd name="connsiteX2" fmla="*/ 261863 w 261863"/>
                      <a:gd name="connsiteY2" fmla="*/ 261419 h 261418"/>
                      <a:gd name="connsiteX3" fmla="*/ 0 w 261863"/>
                      <a:gd name="connsiteY3" fmla="*/ 261419 h 261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1863" h="261418">
                        <a:moveTo>
                          <a:pt x="0" y="0"/>
                        </a:moveTo>
                        <a:lnTo>
                          <a:pt x="261863" y="0"/>
                        </a:lnTo>
                        <a:lnTo>
                          <a:pt x="261863" y="261419"/>
                        </a:lnTo>
                        <a:lnTo>
                          <a:pt x="0" y="261419"/>
                        </a:lnTo>
                        <a:close/>
                      </a:path>
                    </a:pathLst>
                  </a:custGeom>
                  <a:grpFill/>
                  <a:ln w="105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9" name="Graphic 37">
                    <a:extLst>
                      <a:ext uri="{FF2B5EF4-FFF2-40B4-BE49-F238E27FC236}">
                        <a16:creationId xmlns:a16="http://schemas.microsoft.com/office/drawing/2014/main" id="{FD3EB5A3-F215-4F04-A2C2-E89455794A07}"/>
                      </a:ext>
                    </a:extLst>
                  </p:cNvPr>
                  <p:cNvGrpSpPr/>
                  <p:nvPr/>
                </p:nvGrpSpPr>
                <p:grpSpPr>
                  <a:xfrm>
                    <a:off x="5795697" y="3128539"/>
                    <a:ext cx="600605" cy="261418"/>
                    <a:chOff x="5795697" y="3128539"/>
                    <a:chExt cx="600605" cy="261418"/>
                  </a:xfrm>
                  <a:grpFill/>
                </p:grpSpPr>
                <p:sp>
                  <p:nvSpPr>
                    <p:cNvPr id="140" name="Freeform: Shape 139">
                      <a:extLst>
                        <a:ext uri="{FF2B5EF4-FFF2-40B4-BE49-F238E27FC236}">
                          <a16:creationId xmlns:a16="http://schemas.microsoft.com/office/drawing/2014/main" id="{ED401FFE-012C-4012-BF08-9B2195DC2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5697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12AB3836-CFCD-467B-AC66-E5AF5F3C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4428" y="3128539"/>
                      <a:ext cx="261874" cy="261418"/>
                    </a:xfrm>
                    <a:custGeom>
                      <a:avLst/>
                      <a:gdLst>
                        <a:gd name="connsiteX0" fmla="*/ 0 w 261874"/>
                        <a:gd name="connsiteY0" fmla="*/ 0 h 261418"/>
                        <a:gd name="connsiteX1" fmla="*/ 261874 w 261874"/>
                        <a:gd name="connsiteY1" fmla="*/ 0 h 261418"/>
                        <a:gd name="connsiteX2" fmla="*/ 261874 w 261874"/>
                        <a:gd name="connsiteY2" fmla="*/ 261419 h 261418"/>
                        <a:gd name="connsiteX3" fmla="*/ 0 w 261874"/>
                        <a:gd name="connsiteY3" fmla="*/ 261419 h 2614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1874" h="261418">
                          <a:moveTo>
                            <a:pt x="0" y="0"/>
                          </a:moveTo>
                          <a:lnTo>
                            <a:pt x="261874" y="0"/>
                          </a:lnTo>
                          <a:lnTo>
                            <a:pt x="261874" y="261419"/>
                          </a:lnTo>
                          <a:lnTo>
                            <a:pt x="0" y="261419"/>
                          </a:lnTo>
                          <a:close/>
                        </a:path>
                      </a:pathLst>
                    </a:custGeom>
                    <a:grpFill/>
                    <a:ln w="1058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9CA99AA-78F3-4A86-BF28-D6DD1EA7FDDE}"/>
                  </a:ext>
                </a:extLst>
              </p:cNvPr>
              <p:cNvSpPr/>
              <p:nvPr/>
            </p:nvSpPr>
            <p:spPr bwMode="auto">
              <a:xfrm>
                <a:off x="993978" y="1877609"/>
                <a:ext cx="2191182" cy="219118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3" name="Touch_E815" title="Icon of a closed hand with one finger pressing a button">
              <a:extLst>
                <a:ext uri="{FF2B5EF4-FFF2-40B4-BE49-F238E27FC236}">
                  <a16:creationId xmlns:a16="http://schemas.microsoft.com/office/drawing/2014/main" id="{D9C05E49-F016-4CC3-B82B-B3DA735233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61094" y="2013556"/>
              <a:ext cx="1042872" cy="1524142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grpFill/>
            <a:ln w="381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965BF3-5346-4E25-90EB-157236E0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37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6282" y="1169467"/>
            <a:ext cx="391604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5" dirty="0">
                <a:solidFill>
                  <a:srgbClr val="0F3C8B"/>
                </a:solidFill>
                <a:latin typeface="Segoe UI Semibold"/>
                <a:ea typeface="+mn-ea"/>
                <a:cs typeface="Segoe UI Semibold"/>
              </a:rPr>
              <a:t>Robotic Process Automation (RPA)</a:t>
            </a:r>
          </a:p>
        </p:txBody>
      </p:sp>
      <p:sp>
        <p:nvSpPr>
          <p:cNvPr id="4" name="object 4"/>
          <p:cNvSpPr/>
          <p:nvPr/>
        </p:nvSpPr>
        <p:spPr>
          <a:xfrm>
            <a:off x="5330016" y="1206474"/>
            <a:ext cx="137032" cy="184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377" y="1649577"/>
            <a:ext cx="3244722" cy="245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9615" y="2100301"/>
            <a:ext cx="2500630" cy="186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7968" y="2207208"/>
            <a:ext cx="124205" cy="15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0059" y="2100301"/>
            <a:ext cx="245237" cy="242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9615" y="2548356"/>
            <a:ext cx="3206750" cy="242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1266" y="2996412"/>
            <a:ext cx="4155186" cy="241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8758" y="3444468"/>
            <a:ext cx="1692529" cy="242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42255" y="978007"/>
            <a:ext cx="4498975" cy="92138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1950" b="1" spc="-20" dirty="0">
                <a:solidFill>
                  <a:srgbClr val="0F3C8B"/>
                </a:solidFill>
                <a:latin typeface="Segoe UI Semibold"/>
                <a:cs typeface="Segoe UI Semibold"/>
              </a:rPr>
              <a:t>Power </a:t>
            </a: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Automate is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an </a:t>
            </a: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intelligent</a:t>
            </a:r>
            <a:r>
              <a:rPr sz="1950" b="1" spc="160" dirty="0">
                <a:solidFill>
                  <a:srgbClr val="0F3C8B"/>
                </a:solidFill>
                <a:latin typeface="Segoe UI Semibold"/>
                <a:cs typeface="Segoe UI Semibold"/>
              </a:rPr>
              <a:t>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digital</a:t>
            </a:r>
            <a:endParaRPr sz="195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950" b="1" spc="-5" dirty="0">
                <a:solidFill>
                  <a:srgbClr val="0F3C8B"/>
                </a:solidFill>
                <a:latin typeface="Segoe UI Semibold"/>
                <a:cs typeface="Segoe UI Semibold"/>
              </a:rPr>
              <a:t>process </a:t>
            </a:r>
            <a:r>
              <a:rPr sz="1950" b="1" dirty="0">
                <a:solidFill>
                  <a:srgbClr val="0F3C8B"/>
                </a:solidFill>
                <a:latin typeface="Segoe UI Semibold"/>
                <a:cs typeface="Segoe UI Semibold"/>
              </a:rPr>
              <a:t>automation </a:t>
            </a:r>
            <a:r>
              <a:rPr sz="1950" b="1" spc="-30" dirty="0">
                <a:solidFill>
                  <a:srgbClr val="0F3C8B"/>
                </a:solidFill>
                <a:latin typeface="Segoe UI Semibold"/>
                <a:cs typeface="Segoe UI Semibold"/>
              </a:rPr>
              <a:t>(DPA)</a:t>
            </a:r>
            <a:r>
              <a:rPr sz="1950" b="1" spc="90" dirty="0">
                <a:solidFill>
                  <a:srgbClr val="0F3C8B"/>
                </a:solidFill>
                <a:latin typeface="Segoe UI Semibold"/>
                <a:cs typeface="Segoe UI Semibold"/>
              </a:rPr>
              <a:t> </a:t>
            </a:r>
            <a:r>
              <a:rPr sz="1950" b="1" spc="10" dirty="0">
                <a:solidFill>
                  <a:srgbClr val="0F3C8B"/>
                </a:solidFill>
                <a:latin typeface="Segoe UI Semibold"/>
                <a:cs typeface="Segoe UI Semibold"/>
              </a:rPr>
              <a:t>service</a:t>
            </a:r>
            <a:endParaRPr sz="1950" dirty="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27186" y="1652245"/>
            <a:ext cx="423037" cy="1868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4989" y="2548356"/>
            <a:ext cx="1387855" cy="242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65751" y="2100301"/>
            <a:ext cx="4080509" cy="2424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74129" y="2548356"/>
            <a:ext cx="3011931" cy="1868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7389" y="2655264"/>
            <a:ext cx="66226" cy="15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6988" y="3441802"/>
            <a:ext cx="3455670" cy="243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5751" y="2996412"/>
            <a:ext cx="3519042" cy="2410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5751" y="3892524"/>
            <a:ext cx="1344295" cy="2424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00618" y="1206474"/>
            <a:ext cx="45719" cy="4031703"/>
          </a:xfrm>
          <a:custGeom>
            <a:avLst/>
            <a:gdLst/>
            <a:ahLst/>
            <a:cxnLst/>
            <a:rect l="l" t="t" r="r" b="b"/>
            <a:pathLst>
              <a:path h="2574290">
                <a:moveTo>
                  <a:pt x="0" y="0"/>
                </a:moveTo>
                <a:lnTo>
                  <a:pt x="0" y="2574036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9997" y="4482566"/>
            <a:ext cx="144017" cy="1438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35785" y="4731499"/>
            <a:ext cx="472440" cy="295275"/>
          </a:xfrm>
          <a:custGeom>
            <a:avLst/>
            <a:gdLst/>
            <a:ahLst/>
            <a:cxnLst/>
            <a:rect l="l" t="t" r="r" b="b"/>
            <a:pathLst>
              <a:path w="472439" h="295275">
                <a:moveTo>
                  <a:pt x="472439" y="253428"/>
                </a:moveTo>
                <a:lnTo>
                  <a:pt x="472439" y="130924"/>
                </a:lnTo>
                <a:lnTo>
                  <a:pt x="472439" y="68016"/>
                </a:lnTo>
                <a:lnTo>
                  <a:pt x="472439" y="44839"/>
                </a:lnTo>
                <a:lnTo>
                  <a:pt x="472439" y="41529"/>
                </a:lnTo>
                <a:lnTo>
                  <a:pt x="469165" y="25379"/>
                </a:lnTo>
                <a:lnTo>
                  <a:pt x="460248" y="12177"/>
                </a:lnTo>
                <a:lnTo>
                  <a:pt x="447043" y="3268"/>
                </a:lnTo>
                <a:lnTo>
                  <a:pt x="430911" y="0"/>
                </a:lnTo>
                <a:lnTo>
                  <a:pt x="205799" y="0"/>
                </a:lnTo>
                <a:lnTo>
                  <a:pt x="90201" y="0"/>
                </a:lnTo>
                <a:lnTo>
                  <a:pt x="47613" y="0"/>
                </a:lnTo>
                <a:lnTo>
                  <a:pt x="41529" y="0"/>
                </a:lnTo>
                <a:lnTo>
                  <a:pt x="25396" y="3268"/>
                </a:lnTo>
                <a:lnTo>
                  <a:pt x="12192" y="12177"/>
                </a:lnTo>
                <a:lnTo>
                  <a:pt x="3274" y="25379"/>
                </a:lnTo>
                <a:lnTo>
                  <a:pt x="0" y="41529"/>
                </a:lnTo>
                <a:lnTo>
                  <a:pt x="0" y="164033"/>
                </a:lnTo>
                <a:lnTo>
                  <a:pt x="0" y="226941"/>
                </a:lnTo>
                <a:lnTo>
                  <a:pt x="0" y="250117"/>
                </a:lnTo>
                <a:lnTo>
                  <a:pt x="0" y="253428"/>
                </a:lnTo>
                <a:lnTo>
                  <a:pt x="3274" y="269577"/>
                </a:lnTo>
                <a:lnTo>
                  <a:pt x="12192" y="282779"/>
                </a:lnTo>
                <a:lnTo>
                  <a:pt x="25396" y="291688"/>
                </a:lnTo>
                <a:lnTo>
                  <a:pt x="41529" y="294957"/>
                </a:lnTo>
                <a:lnTo>
                  <a:pt x="266640" y="294957"/>
                </a:lnTo>
                <a:lnTo>
                  <a:pt x="382238" y="294957"/>
                </a:lnTo>
                <a:lnTo>
                  <a:pt x="424826" y="294957"/>
                </a:lnTo>
                <a:lnTo>
                  <a:pt x="430911" y="294957"/>
                </a:lnTo>
                <a:lnTo>
                  <a:pt x="447043" y="291688"/>
                </a:lnTo>
                <a:lnTo>
                  <a:pt x="460248" y="282779"/>
                </a:lnTo>
                <a:lnTo>
                  <a:pt x="469165" y="269577"/>
                </a:lnTo>
                <a:lnTo>
                  <a:pt x="472439" y="2534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7675" y="5144452"/>
            <a:ext cx="708660" cy="266065"/>
          </a:xfrm>
          <a:custGeom>
            <a:avLst/>
            <a:gdLst/>
            <a:ahLst/>
            <a:cxnLst/>
            <a:rect l="l" t="t" r="r" b="b"/>
            <a:pathLst>
              <a:path w="708660" h="266064">
                <a:moveTo>
                  <a:pt x="708659" y="265468"/>
                </a:moveTo>
                <a:lnTo>
                  <a:pt x="708659" y="140371"/>
                </a:lnTo>
                <a:lnTo>
                  <a:pt x="708659" y="76133"/>
                </a:lnTo>
                <a:lnTo>
                  <a:pt x="708659" y="52466"/>
                </a:lnTo>
                <a:lnTo>
                  <a:pt x="708659" y="49085"/>
                </a:lnTo>
                <a:lnTo>
                  <a:pt x="704802" y="29966"/>
                </a:lnTo>
                <a:lnTo>
                  <a:pt x="694277" y="14365"/>
                </a:lnTo>
                <a:lnTo>
                  <a:pt x="678656" y="3853"/>
                </a:lnTo>
                <a:lnTo>
                  <a:pt x="659510" y="0"/>
                </a:lnTo>
                <a:lnTo>
                  <a:pt x="306645" y="0"/>
                </a:lnTo>
                <a:lnTo>
                  <a:pt x="125444" y="0"/>
                </a:lnTo>
                <a:lnTo>
                  <a:pt x="58685" y="0"/>
                </a:lnTo>
                <a:lnTo>
                  <a:pt x="49149" y="0"/>
                </a:lnTo>
                <a:lnTo>
                  <a:pt x="30003" y="3853"/>
                </a:lnTo>
                <a:lnTo>
                  <a:pt x="14382" y="14365"/>
                </a:lnTo>
                <a:lnTo>
                  <a:pt x="3857" y="29966"/>
                </a:lnTo>
                <a:lnTo>
                  <a:pt x="0" y="49085"/>
                </a:lnTo>
                <a:lnTo>
                  <a:pt x="0" y="174181"/>
                </a:lnTo>
                <a:lnTo>
                  <a:pt x="0" y="238420"/>
                </a:lnTo>
                <a:lnTo>
                  <a:pt x="0" y="262087"/>
                </a:lnTo>
                <a:lnTo>
                  <a:pt x="0" y="265468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3896" y="502645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72005" y="4613504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90116" y="5026457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24305" y="4849482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34141" y="0"/>
                </a:lnTo>
                <a:lnTo>
                  <a:pt x="51673" y="0"/>
                </a:lnTo>
                <a:lnTo>
                  <a:pt x="58132" y="0"/>
                </a:lnTo>
                <a:lnTo>
                  <a:pt x="59054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60524" y="4849482"/>
            <a:ext cx="59055" cy="0"/>
          </a:xfrm>
          <a:custGeom>
            <a:avLst/>
            <a:gdLst/>
            <a:ahLst/>
            <a:cxnLst/>
            <a:rect l="l" t="t" r="r" b="b"/>
            <a:pathLst>
              <a:path w="59054">
                <a:moveTo>
                  <a:pt x="0" y="0"/>
                </a:moveTo>
                <a:lnTo>
                  <a:pt x="34141" y="0"/>
                </a:lnTo>
                <a:lnTo>
                  <a:pt x="51673" y="0"/>
                </a:lnTo>
                <a:lnTo>
                  <a:pt x="58132" y="0"/>
                </a:lnTo>
                <a:lnTo>
                  <a:pt x="59055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7718" y="4819980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37562" y="4819980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0"/>
                </a:moveTo>
                <a:lnTo>
                  <a:pt x="0" y="68216"/>
                </a:lnTo>
                <a:lnTo>
                  <a:pt x="0" y="103246"/>
                </a:lnTo>
                <a:lnTo>
                  <a:pt x="0" y="116152"/>
                </a:lnTo>
                <a:lnTo>
                  <a:pt x="0" y="11799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86550" y="5043398"/>
            <a:ext cx="171450" cy="317500"/>
          </a:xfrm>
          <a:custGeom>
            <a:avLst/>
            <a:gdLst/>
            <a:ahLst/>
            <a:cxnLst/>
            <a:rect l="l" t="t" r="r" b="b"/>
            <a:pathLst>
              <a:path w="171450" h="317500">
                <a:moveTo>
                  <a:pt x="73659" y="317068"/>
                </a:moveTo>
                <a:lnTo>
                  <a:pt x="73659" y="315975"/>
                </a:lnTo>
                <a:lnTo>
                  <a:pt x="54145" y="310112"/>
                </a:lnTo>
                <a:lnTo>
                  <a:pt x="38703" y="298259"/>
                </a:lnTo>
                <a:lnTo>
                  <a:pt x="28547" y="281739"/>
                </a:lnTo>
                <a:lnTo>
                  <a:pt x="24891" y="261873"/>
                </a:lnTo>
                <a:lnTo>
                  <a:pt x="24891" y="257543"/>
                </a:lnTo>
                <a:lnTo>
                  <a:pt x="24891" y="254304"/>
                </a:lnTo>
                <a:lnTo>
                  <a:pt x="26034" y="249974"/>
                </a:lnTo>
                <a:lnTo>
                  <a:pt x="15537" y="239065"/>
                </a:lnTo>
                <a:lnTo>
                  <a:pt x="7302" y="226029"/>
                </a:lnTo>
                <a:lnTo>
                  <a:pt x="1924" y="211167"/>
                </a:lnTo>
                <a:lnTo>
                  <a:pt x="0" y="194779"/>
                </a:lnTo>
                <a:lnTo>
                  <a:pt x="2153" y="177436"/>
                </a:lnTo>
                <a:lnTo>
                  <a:pt x="8270" y="161510"/>
                </a:lnTo>
                <a:lnTo>
                  <a:pt x="17841" y="147611"/>
                </a:lnTo>
                <a:lnTo>
                  <a:pt x="30352" y="136347"/>
                </a:lnTo>
                <a:lnTo>
                  <a:pt x="28106" y="129853"/>
                </a:lnTo>
                <a:lnTo>
                  <a:pt x="26384" y="123361"/>
                </a:lnTo>
                <a:lnTo>
                  <a:pt x="25280" y="116869"/>
                </a:lnTo>
                <a:lnTo>
                  <a:pt x="24891" y="110375"/>
                </a:lnTo>
                <a:lnTo>
                  <a:pt x="28547" y="89036"/>
                </a:lnTo>
                <a:lnTo>
                  <a:pt x="38703" y="71148"/>
                </a:lnTo>
                <a:lnTo>
                  <a:pt x="54145" y="57722"/>
                </a:lnTo>
                <a:lnTo>
                  <a:pt x="73659" y="49771"/>
                </a:lnTo>
                <a:lnTo>
                  <a:pt x="73659" y="48691"/>
                </a:lnTo>
                <a:lnTo>
                  <a:pt x="77475" y="29671"/>
                </a:lnTo>
                <a:lnTo>
                  <a:pt x="87899" y="14201"/>
                </a:lnTo>
                <a:lnTo>
                  <a:pt x="103395" y="3804"/>
                </a:lnTo>
                <a:lnTo>
                  <a:pt x="122427" y="0"/>
                </a:lnTo>
                <a:lnTo>
                  <a:pt x="141513" y="3804"/>
                </a:lnTo>
                <a:lnTo>
                  <a:pt x="157003" y="14201"/>
                </a:lnTo>
                <a:lnTo>
                  <a:pt x="167397" y="29671"/>
                </a:lnTo>
                <a:lnTo>
                  <a:pt x="171196" y="48691"/>
                </a:lnTo>
                <a:lnTo>
                  <a:pt x="171196" y="203846"/>
                </a:lnTo>
                <a:lnTo>
                  <a:pt x="171196" y="283521"/>
                </a:lnTo>
                <a:lnTo>
                  <a:pt x="171196" y="312874"/>
                </a:lnTo>
                <a:lnTo>
                  <a:pt x="171196" y="31706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57746" y="5043398"/>
            <a:ext cx="170180" cy="317500"/>
          </a:xfrm>
          <a:custGeom>
            <a:avLst/>
            <a:gdLst/>
            <a:ahLst/>
            <a:cxnLst/>
            <a:rect l="l" t="t" r="r" b="b"/>
            <a:pathLst>
              <a:path w="170179" h="317500">
                <a:moveTo>
                  <a:pt x="97535" y="317068"/>
                </a:moveTo>
                <a:lnTo>
                  <a:pt x="97535" y="315975"/>
                </a:lnTo>
                <a:lnTo>
                  <a:pt x="116621" y="310112"/>
                </a:lnTo>
                <a:lnTo>
                  <a:pt x="132111" y="298259"/>
                </a:lnTo>
                <a:lnTo>
                  <a:pt x="142505" y="281739"/>
                </a:lnTo>
                <a:lnTo>
                  <a:pt x="146303" y="261873"/>
                </a:lnTo>
                <a:lnTo>
                  <a:pt x="146303" y="257543"/>
                </a:lnTo>
                <a:lnTo>
                  <a:pt x="145287" y="254304"/>
                </a:lnTo>
                <a:lnTo>
                  <a:pt x="145287" y="249974"/>
                </a:lnTo>
                <a:lnTo>
                  <a:pt x="155553" y="239065"/>
                </a:lnTo>
                <a:lnTo>
                  <a:pt x="163401" y="226029"/>
                </a:lnTo>
                <a:lnTo>
                  <a:pt x="168415" y="211167"/>
                </a:lnTo>
                <a:lnTo>
                  <a:pt x="170179" y="194779"/>
                </a:lnTo>
                <a:lnTo>
                  <a:pt x="168026" y="177436"/>
                </a:lnTo>
                <a:lnTo>
                  <a:pt x="161909" y="161510"/>
                </a:lnTo>
                <a:lnTo>
                  <a:pt x="152338" y="147611"/>
                </a:lnTo>
                <a:lnTo>
                  <a:pt x="139826" y="136347"/>
                </a:lnTo>
                <a:lnTo>
                  <a:pt x="142660" y="129853"/>
                </a:lnTo>
                <a:lnTo>
                  <a:pt x="144684" y="123361"/>
                </a:lnTo>
                <a:lnTo>
                  <a:pt x="145899" y="116869"/>
                </a:lnTo>
                <a:lnTo>
                  <a:pt x="146303" y="110375"/>
                </a:lnTo>
                <a:lnTo>
                  <a:pt x="142505" y="89036"/>
                </a:lnTo>
                <a:lnTo>
                  <a:pt x="132111" y="71148"/>
                </a:lnTo>
                <a:lnTo>
                  <a:pt x="116621" y="57722"/>
                </a:lnTo>
                <a:lnTo>
                  <a:pt x="97535" y="49771"/>
                </a:lnTo>
                <a:lnTo>
                  <a:pt x="97535" y="48691"/>
                </a:lnTo>
                <a:lnTo>
                  <a:pt x="93737" y="29671"/>
                </a:lnTo>
                <a:lnTo>
                  <a:pt x="83343" y="14201"/>
                </a:lnTo>
                <a:lnTo>
                  <a:pt x="67853" y="3804"/>
                </a:lnTo>
                <a:lnTo>
                  <a:pt x="48767" y="0"/>
                </a:lnTo>
                <a:lnTo>
                  <a:pt x="29735" y="3804"/>
                </a:lnTo>
                <a:lnTo>
                  <a:pt x="14239" y="14201"/>
                </a:lnTo>
                <a:lnTo>
                  <a:pt x="3815" y="29671"/>
                </a:lnTo>
                <a:lnTo>
                  <a:pt x="0" y="48691"/>
                </a:lnTo>
                <a:lnTo>
                  <a:pt x="0" y="203846"/>
                </a:lnTo>
                <a:lnTo>
                  <a:pt x="0" y="283521"/>
                </a:lnTo>
                <a:lnTo>
                  <a:pt x="0" y="312874"/>
                </a:lnTo>
                <a:lnTo>
                  <a:pt x="0" y="31706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0210" y="5360467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387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30389" y="536046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4892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47255" y="5238178"/>
            <a:ext cx="220345" cy="48895"/>
          </a:xfrm>
          <a:custGeom>
            <a:avLst/>
            <a:gdLst/>
            <a:ahLst/>
            <a:cxnLst/>
            <a:rect l="l" t="t" r="r" b="b"/>
            <a:pathLst>
              <a:path w="220345" h="48895">
                <a:moveTo>
                  <a:pt x="0" y="0"/>
                </a:moveTo>
                <a:lnTo>
                  <a:pt x="12953" y="0"/>
                </a:lnTo>
                <a:lnTo>
                  <a:pt x="22203" y="1910"/>
                </a:lnTo>
                <a:lnTo>
                  <a:pt x="29797" y="7169"/>
                </a:lnTo>
                <a:lnTo>
                  <a:pt x="34938" y="15066"/>
                </a:lnTo>
                <a:lnTo>
                  <a:pt x="36829" y="24892"/>
                </a:lnTo>
                <a:lnTo>
                  <a:pt x="38736" y="34088"/>
                </a:lnTo>
                <a:lnTo>
                  <a:pt x="43989" y="41665"/>
                </a:lnTo>
                <a:lnTo>
                  <a:pt x="51885" y="46809"/>
                </a:lnTo>
                <a:lnTo>
                  <a:pt x="61722" y="48704"/>
                </a:lnTo>
                <a:lnTo>
                  <a:pt x="89916" y="48704"/>
                </a:lnTo>
                <a:lnTo>
                  <a:pt x="104394" y="48704"/>
                </a:lnTo>
                <a:lnTo>
                  <a:pt x="159257" y="48704"/>
                </a:lnTo>
                <a:lnTo>
                  <a:pt x="168507" y="46809"/>
                </a:lnTo>
                <a:lnTo>
                  <a:pt x="176101" y="41665"/>
                </a:lnTo>
                <a:lnTo>
                  <a:pt x="181242" y="34088"/>
                </a:lnTo>
                <a:lnTo>
                  <a:pt x="183133" y="24892"/>
                </a:lnTo>
                <a:lnTo>
                  <a:pt x="185040" y="15066"/>
                </a:lnTo>
                <a:lnTo>
                  <a:pt x="190293" y="7169"/>
                </a:lnTo>
                <a:lnTo>
                  <a:pt x="198189" y="1910"/>
                </a:lnTo>
                <a:lnTo>
                  <a:pt x="208025" y="0"/>
                </a:lnTo>
                <a:lnTo>
                  <a:pt x="21996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72148" y="5140795"/>
            <a:ext cx="170180" cy="48895"/>
          </a:xfrm>
          <a:custGeom>
            <a:avLst/>
            <a:gdLst/>
            <a:ahLst/>
            <a:cxnLst/>
            <a:rect l="l" t="t" r="r" b="b"/>
            <a:pathLst>
              <a:path w="170179" h="48895">
                <a:moveTo>
                  <a:pt x="0" y="0"/>
                </a:moveTo>
                <a:lnTo>
                  <a:pt x="11937" y="0"/>
                </a:lnTo>
                <a:lnTo>
                  <a:pt x="21774" y="1910"/>
                </a:lnTo>
                <a:lnTo>
                  <a:pt x="29670" y="7167"/>
                </a:lnTo>
                <a:lnTo>
                  <a:pt x="34923" y="15060"/>
                </a:lnTo>
                <a:lnTo>
                  <a:pt x="36829" y="24879"/>
                </a:lnTo>
                <a:lnTo>
                  <a:pt x="38738" y="34081"/>
                </a:lnTo>
                <a:lnTo>
                  <a:pt x="43910" y="41657"/>
                </a:lnTo>
                <a:lnTo>
                  <a:pt x="51510" y="46798"/>
                </a:lnTo>
                <a:lnTo>
                  <a:pt x="60705" y="48691"/>
                </a:lnTo>
                <a:lnTo>
                  <a:pt x="88900" y="48691"/>
                </a:lnTo>
                <a:lnTo>
                  <a:pt x="103377" y="48691"/>
                </a:lnTo>
                <a:lnTo>
                  <a:pt x="108711" y="48691"/>
                </a:lnTo>
                <a:lnTo>
                  <a:pt x="109474" y="48691"/>
                </a:lnTo>
                <a:lnTo>
                  <a:pt x="119310" y="46798"/>
                </a:lnTo>
                <a:lnTo>
                  <a:pt x="127206" y="41657"/>
                </a:lnTo>
                <a:lnTo>
                  <a:pt x="132459" y="34081"/>
                </a:lnTo>
                <a:lnTo>
                  <a:pt x="134365" y="24879"/>
                </a:lnTo>
                <a:lnTo>
                  <a:pt x="136274" y="15060"/>
                </a:lnTo>
                <a:lnTo>
                  <a:pt x="141446" y="7167"/>
                </a:lnTo>
                <a:lnTo>
                  <a:pt x="149046" y="1910"/>
                </a:lnTo>
                <a:lnTo>
                  <a:pt x="158241" y="0"/>
                </a:lnTo>
                <a:lnTo>
                  <a:pt x="170179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12585" y="5293373"/>
            <a:ext cx="47625" cy="18415"/>
          </a:xfrm>
          <a:custGeom>
            <a:avLst/>
            <a:gdLst/>
            <a:ahLst/>
            <a:cxnLst/>
            <a:rect l="l" t="t" r="r" b="b"/>
            <a:pathLst>
              <a:path w="47625" h="18414">
                <a:moveTo>
                  <a:pt x="0" y="0"/>
                </a:moveTo>
                <a:lnTo>
                  <a:pt x="10316" y="7893"/>
                </a:lnTo>
                <a:lnTo>
                  <a:pt x="21764" y="13657"/>
                </a:lnTo>
                <a:lnTo>
                  <a:pt x="34236" y="17189"/>
                </a:lnTo>
                <a:lnTo>
                  <a:pt x="47625" y="18389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5281" y="5293373"/>
            <a:ext cx="48260" cy="18415"/>
          </a:xfrm>
          <a:custGeom>
            <a:avLst/>
            <a:gdLst/>
            <a:ahLst/>
            <a:cxnLst/>
            <a:rect l="l" t="t" r="r" b="b"/>
            <a:pathLst>
              <a:path w="48259" h="18414">
                <a:moveTo>
                  <a:pt x="0" y="18389"/>
                </a:moveTo>
                <a:lnTo>
                  <a:pt x="13390" y="17189"/>
                </a:lnTo>
                <a:lnTo>
                  <a:pt x="25876" y="13657"/>
                </a:lnTo>
                <a:lnTo>
                  <a:pt x="37361" y="7893"/>
                </a:lnTo>
                <a:lnTo>
                  <a:pt x="47751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6902" y="5179746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4" y="0"/>
                </a:lnTo>
                <a:lnTo>
                  <a:pt x="42672" y="0"/>
                </a:lnTo>
                <a:lnTo>
                  <a:pt x="48005" y="0"/>
                </a:lnTo>
                <a:lnTo>
                  <a:pt x="4876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49948" y="5179746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3" y="0"/>
                </a:lnTo>
                <a:lnTo>
                  <a:pt x="42671" y="0"/>
                </a:lnTo>
                <a:lnTo>
                  <a:pt x="48005" y="0"/>
                </a:lnTo>
                <a:lnTo>
                  <a:pt x="4876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60210" y="5092090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20704" y="0"/>
                </a:lnTo>
                <a:lnTo>
                  <a:pt x="31337" y="0"/>
                </a:lnTo>
                <a:lnTo>
                  <a:pt x="35254" y="0"/>
                </a:lnTo>
                <a:lnTo>
                  <a:pt x="35814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18451" y="5092090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36829" y="0"/>
                </a:moveTo>
                <a:lnTo>
                  <a:pt x="15537" y="0"/>
                </a:lnTo>
                <a:lnTo>
                  <a:pt x="4603" y="0"/>
                </a:lnTo>
                <a:lnTo>
                  <a:pt x="575" y="0"/>
                </a:ln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32853" y="5360467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28194" y="0"/>
                </a:lnTo>
                <a:lnTo>
                  <a:pt x="42672" y="0"/>
                </a:lnTo>
                <a:lnTo>
                  <a:pt x="48005" y="0"/>
                </a:lnTo>
                <a:lnTo>
                  <a:pt x="48768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60210" y="5360467"/>
            <a:ext cx="97790" cy="48895"/>
          </a:xfrm>
          <a:custGeom>
            <a:avLst/>
            <a:gdLst/>
            <a:ahLst/>
            <a:cxnLst/>
            <a:rect l="l" t="t" r="r" b="b"/>
            <a:pathLst>
              <a:path w="97790" h="48895">
                <a:moveTo>
                  <a:pt x="0" y="0"/>
                </a:moveTo>
                <a:lnTo>
                  <a:pt x="0" y="11899"/>
                </a:lnTo>
                <a:lnTo>
                  <a:pt x="2845" y="26322"/>
                </a:lnTo>
                <a:lnTo>
                  <a:pt x="10572" y="38006"/>
                </a:lnTo>
                <a:lnTo>
                  <a:pt x="21967" y="45834"/>
                </a:lnTo>
                <a:lnTo>
                  <a:pt x="35814" y="48691"/>
                </a:lnTo>
                <a:lnTo>
                  <a:pt x="57106" y="48691"/>
                </a:lnTo>
                <a:lnTo>
                  <a:pt x="68040" y="48691"/>
                </a:lnTo>
                <a:lnTo>
                  <a:pt x="72068" y="48691"/>
                </a:lnTo>
                <a:lnTo>
                  <a:pt x="72644" y="48691"/>
                </a:lnTo>
                <a:lnTo>
                  <a:pt x="82480" y="46781"/>
                </a:lnTo>
                <a:lnTo>
                  <a:pt x="90376" y="41522"/>
                </a:lnTo>
                <a:lnTo>
                  <a:pt x="95629" y="33625"/>
                </a:lnTo>
                <a:lnTo>
                  <a:pt x="97536" y="23799"/>
                </a:lnTo>
                <a:lnTo>
                  <a:pt x="9753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57746" y="5360467"/>
            <a:ext cx="97790" cy="48895"/>
          </a:xfrm>
          <a:custGeom>
            <a:avLst/>
            <a:gdLst/>
            <a:ahLst/>
            <a:cxnLst/>
            <a:rect l="l" t="t" r="r" b="b"/>
            <a:pathLst>
              <a:path w="97790" h="48895">
                <a:moveTo>
                  <a:pt x="0" y="0"/>
                </a:moveTo>
                <a:lnTo>
                  <a:pt x="0" y="23799"/>
                </a:lnTo>
                <a:lnTo>
                  <a:pt x="1908" y="33625"/>
                </a:lnTo>
                <a:lnTo>
                  <a:pt x="7080" y="41522"/>
                </a:lnTo>
                <a:lnTo>
                  <a:pt x="14680" y="46781"/>
                </a:lnTo>
                <a:lnTo>
                  <a:pt x="23875" y="48691"/>
                </a:lnTo>
                <a:lnTo>
                  <a:pt x="45168" y="48691"/>
                </a:lnTo>
                <a:lnTo>
                  <a:pt x="56102" y="48691"/>
                </a:lnTo>
                <a:lnTo>
                  <a:pt x="60130" y="48691"/>
                </a:lnTo>
                <a:lnTo>
                  <a:pt x="60705" y="48691"/>
                </a:lnTo>
                <a:lnTo>
                  <a:pt x="75140" y="45834"/>
                </a:lnTo>
                <a:lnTo>
                  <a:pt x="86836" y="38006"/>
                </a:lnTo>
                <a:lnTo>
                  <a:pt x="94674" y="26322"/>
                </a:lnTo>
                <a:lnTo>
                  <a:pt x="97535" y="11899"/>
                </a:lnTo>
                <a:lnTo>
                  <a:pt x="9753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45401" y="4586198"/>
            <a:ext cx="46990" cy="47625"/>
          </a:xfrm>
          <a:custGeom>
            <a:avLst/>
            <a:gdLst/>
            <a:ahLst/>
            <a:cxnLst/>
            <a:rect l="l" t="t" r="r" b="b"/>
            <a:pathLst>
              <a:path w="46990" h="47625">
                <a:moveTo>
                  <a:pt x="46989" y="23621"/>
                </a:moveTo>
                <a:lnTo>
                  <a:pt x="45140" y="32777"/>
                </a:lnTo>
                <a:lnTo>
                  <a:pt x="40100" y="40290"/>
                </a:lnTo>
                <a:lnTo>
                  <a:pt x="32631" y="45374"/>
                </a:lnTo>
                <a:lnTo>
                  <a:pt x="23495" y="47243"/>
                </a:lnTo>
                <a:lnTo>
                  <a:pt x="14358" y="45374"/>
                </a:lnTo>
                <a:lnTo>
                  <a:pt x="6889" y="40290"/>
                </a:lnTo>
                <a:lnTo>
                  <a:pt x="1849" y="32777"/>
                </a:lnTo>
                <a:lnTo>
                  <a:pt x="0" y="23621"/>
                </a:lnTo>
                <a:lnTo>
                  <a:pt x="1849" y="14412"/>
                </a:lnTo>
                <a:lnTo>
                  <a:pt x="6889" y="6905"/>
                </a:lnTo>
                <a:lnTo>
                  <a:pt x="14358" y="1851"/>
                </a:lnTo>
                <a:lnTo>
                  <a:pt x="23495" y="0"/>
                </a:lnTo>
                <a:lnTo>
                  <a:pt x="32631" y="1851"/>
                </a:lnTo>
                <a:lnTo>
                  <a:pt x="40100" y="6905"/>
                </a:lnTo>
                <a:lnTo>
                  <a:pt x="45140" y="14412"/>
                </a:lnTo>
                <a:lnTo>
                  <a:pt x="46989" y="23621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67296" y="4672940"/>
            <a:ext cx="203200" cy="13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27926" y="4845774"/>
            <a:ext cx="281940" cy="106680"/>
          </a:xfrm>
          <a:custGeom>
            <a:avLst/>
            <a:gdLst/>
            <a:ahLst/>
            <a:cxnLst/>
            <a:rect l="l" t="t" r="r" b="b"/>
            <a:pathLst>
              <a:path w="281940" h="106679">
                <a:moveTo>
                  <a:pt x="281939" y="106184"/>
                </a:moveTo>
                <a:lnTo>
                  <a:pt x="281939" y="56147"/>
                </a:lnTo>
                <a:lnTo>
                  <a:pt x="281939" y="30453"/>
                </a:lnTo>
                <a:lnTo>
                  <a:pt x="281939" y="20986"/>
                </a:lnTo>
                <a:lnTo>
                  <a:pt x="281939" y="19634"/>
                </a:lnTo>
                <a:lnTo>
                  <a:pt x="280402" y="11985"/>
                </a:lnTo>
                <a:lnTo>
                  <a:pt x="276209" y="5745"/>
                </a:lnTo>
                <a:lnTo>
                  <a:pt x="269992" y="1540"/>
                </a:lnTo>
                <a:lnTo>
                  <a:pt x="262381" y="0"/>
                </a:lnTo>
                <a:lnTo>
                  <a:pt x="121999" y="0"/>
                </a:lnTo>
                <a:lnTo>
                  <a:pt x="49910" y="0"/>
                </a:lnTo>
                <a:lnTo>
                  <a:pt x="23352" y="0"/>
                </a:lnTo>
                <a:lnTo>
                  <a:pt x="19557" y="0"/>
                </a:lnTo>
                <a:lnTo>
                  <a:pt x="11947" y="1540"/>
                </a:lnTo>
                <a:lnTo>
                  <a:pt x="5730" y="5745"/>
                </a:lnTo>
                <a:lnTo>
                  <a:pt x="1537" y="11985"/>
                </a:lnTo>
                <a:lnTo>
                  <a:pt x="0" y="19634"/>
                </a:lnTo>
                <a:lnTo>
                  <a:pt x="0" y="69671"/>
                </a:lnTo>
                <a:lnTo>
                  <a:pt x="0" y="95365"/>
                </a:lnTo>
                <a:lnTo>
                  <a:pt x="0" y="104832"/>
                </a:lnTo>
                <a:lnTo>
                  <a:pt x="0" y="10618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21905" y="4798581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68896" y="4633442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39"/>
                </a:lnTo>
                <a:lnTo>
                  <a:pt x="0" y="41227"/>
                </a:lnTo>
                <a:lnTo>
                  <a:pt x="0" y="46380"/>
                </a:lnTo>
                <a:lnTo>
                  <a:pt x="0" y="47117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115886" y="4798581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10094" y="472777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0" y="0"/>
                </a:moveTo>
                <a:lnTo>
                  <a:pt x="23495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04075" y="472777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0" y="0"/>
                </a:moveTo>
                <a:lnTo>
                  <a:pt x="23494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963739" y="471598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74560" y="4715980"/>
            <a:ext cx="0" cy="47625"/>
          </a:xfrm>
          <a:custGeom>
            <a:avLst/>
            <a:gdLst/>
            <a:ahLst/>
            <a:cxnLst/>
            <a:rect l="l" t="t" r="r" b="b"/>
            <a:pathLst>
              <a:path h="47625">
                <a:moveTo>
                  <a:pt x="0" y="0"/>
                </a:moveTo>
                <a:lnTo>
                  <a:pt x="0" y="27283"/>
                </a:lnTo>
                <a:lnTo>
                  <a:pt x="0" y="41294"/>
                </a:lnTo>
                <a:lnTo>
                  <a:pt x="0" y="46455"/>
                </a:lnTo>
                <a:lnTo>
                  <a:pt x="0" y="4719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23454" y="5094999"/>
            <a:ext cx="284480" cy="184150"/>
          </a:xfrm>
          <a:custGeom>
            <a:avLst/>
            <a:gdLst/>
            <a:ahLst/>
            <a:cxnLst/>
            <a:rect l="l" t="t" r="r" b="b"/>
            <a:pathLst>
              <a:path w="284479" h="184150">
                <a:moveTo>
                  <a:pt x="283972" y="183794"/>
                </a:moveTo>
                <a:lnTo>
                  <a:pt x="0" y="183794"/>
                </a:lnTo>
                <a:lnTo>
                  <a:pt x="0" y="0"/>
                </a:lnTo>
                <a:lnTo>
                  <a:pt x="283972" y="0"/>
                </a:lnTo>
                <a:lnTo>
                  <a:pt x="283972" y="18379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72476" y="5043398"/>
            <a:ext cx="289560" cy="184150"/>
          </a:xfrm>
          <a:custGeom>
            <a:avLst/>
            <a:gdLst/>
            <a:ahLst/>
            <a:cxnLst/>
            <a:rect l="l" t="t" r="r" b="b"/>
            <a:pathLst>
              <a:path w="289559" h="184150">
                <a:moveTo>
                  <a:pt x="234950" y="183781"/>
                </a:moveTo>
                <a:lnTo>
                  <a:pt x="289432" y="183781"/>
                </a:lnTo>
                <a:lnTo>
                  <a:pt x="289432" y="0"/>
                </a:lnTo>
                <a:lnTo>
                  <a:pt x="0" y="0"/>
                </a:lnTo>
                <a:lnTo>
                  <a:pt x="0" y="5160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97876" y="5331295"/>
            <a:ext cx="158115" cy="78105"/>
          </a:xfrm>
          <a:custGeom>
            <a:avLst/>
            <a:gdLst/>
            <a:ahLst/>
            <a:cxnLst/>
            <a:rect l="l" t="t" r="r" b="b"/>
            <a:pathLst>
              <a:path w="158115" h="78104">
                <a:moveTo>
                  <a:pt x="157860" y="77863"/>
                </a:moveTo>
                <a:lnTo>
                  <a:pt x="157860" y="26263"/>
                </a:lnTo>
                <a:lnTo>
                  <a:pt x="107060" y="26263"/>
                </a:lnTo>
                <a:lnTo>
                  <a:pt x="107060" y="0"/>
                </a:lnTo>
                <a:lnTo>
                  <a:pt x="54482" y="0"/>
                </a:lnTo>
                <a:lnTo>
                  <a:pt x="54482" y="26263"/>
                </a:lnTo>
                <a:lnTo>
                  <a:pt x="0" y="26263"/>
                </a:lnTo>
                <a:lnTo>
                  <a:pt x="0" y="77863"/>
                </a:lnTo>
                <a:lnTo>
                  <a:pt x="81660" y="77863"/>
                </a:lnTo>
                <a:lnTo>
                  <a:pt x="157860" y="7786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09865" y="5381993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88011" y="0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55738" y="5381993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76871" y="5278793"/>
            <a:ext cx="0" cy="52705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52501"/>
                </a:moveTo>
                <a:lnTo>
                  <a:pt x="0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103168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66CC"/>
                </a:solidFill>
              </a:rPr>
              <a:t>Bridging Automation </a:t>
            </a:r>
            <a:r>
              <a:rPr sz="3200" dirty="0">
                <a:solidFill>
                  <a:srgbClr val="0066CC"/>
                </a:solidFill>
              </a:rPr>
              <a:t>Across API </a:t>
            </a:r>
            <a:r>
              <a:rPr sz="3200" spc="-5" dirty="0">
                <a:solidFill>
                  <a:srgbClr val="0066CC"/>
                </a:solidFill>
              </a:rPr>
              <a:t>and non-API based</a:t>
            </a:r>
            <a:r>
              <a:rPr sz="3200" spc="-55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apps</a:t>
            </a:r>
            <a:endParaRPr sz="3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1617" y="2126056"/>
            <a:ext cx="1635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Segoe UI Semibold"/>
                <a:cs typeface="Segoe UI Semibold"/>
              </a:rPr>
              <a:t>Non-API</a:t>
            </a:r>
            <a:r>
              <a:rPr sz="2000" b="1" spc="-60" dirty="0">
                <a:latin typeface="Segoe UI Semibold"/>
                <a:cs typeface="Segoe UI Semibold"/>
              </a:rPr>
              <a:t> </a:t>
            </a:r>
            <a:r>
              <a:rPr sz="2000" b="1" dirty="0">
                <a:latin typeface="Segoe UI Semibold"/>
                <a:cs typeface="Segoe UI Semibold"/>
              </a:rPr>
              <a:t>apps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063" y="2836164"/>
            <a:ext cx="10399775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694046" y="2105355"/>
            <a:ext cx="2817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Segoe UI Semibold"/>
                <a:cs typeface="Segoe UI Semibold"/>
              </a:rPr>
              <a:t>Power </a:t>
            </a:r>
            <a:r>
              <a:rPr sz="1800" b="1" spc="-10" dirty="0">
                <a:latin typeface="Segoe UI Semibold"/>
                <a:cs typeface="Segoe UI Semibold"/>
              </a:rPr>
              <a:t>Automate</a:t>
            </a:r>
            <a:r>
              <a:rPr sz="1800" b="1" spc="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bridges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Segoe UI Semibold"/>
                <a:cs typeface="Segoe UI Semibold"/>
              </a:rPr>
              <a:t>automation across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systems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3697" y="2126056"/>
            <a:ext cx="19437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Segoe UI Semibold"/>
                <a:cs typeface="Segoe UI Semibold"/>
              </a:rPr>
              <a:t>Modern</a:t>
            </a:r>
            <a:r>
              <a:rPr sz="2000" b="1" spc="-60" dirty="0">
                <a:latin typeface="Segoe UI Semibold"/>
                <a:cs typeface="Segoe UI Semibold"/>
              </a:rPr>
              <a:t> </a:t>
            </a:r>
            <a:r>
              <a:rPr sz="2000" b="1" spc="-15" dirty="0">
                <a:latin typeface="Segoe UI Semibold"/>
                <a:cs typeface="Segoe UI Semibold"/>
              </a:rPr>
              <a:t>Systems</a:t>
            </a:r>
            <a:endParaRPr sz="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8422005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720"/>
              </a:lnSpc>
              <a:spcBef>
                <a:spcPts val="105"/>
              </a:spcBef>
            </a:pPr>
            <a:r>
              <a:rPr sz="3200" spc="-5" dirty="0">
                <a:solidFill>
                  <a:srgbClr val="0066CC"/>
                </a:solidFill>
              </a:rPr>
              <a:t>Introducing </a:t>
            </a:r>
            <a:r>
              <a:rPr sz="3200" spc="-80" dirty="0">
                <a:solidFill>
                  <a:srgbClr val="0066CC"/>
                </a:solidFill>
              </a:rPr>
              <a:t>RPA </a:t>
            </a:r>
            <a:r>
              <a:rPr sz="3200" dirty="0">
                <a:solidFill>
                  <a:srgbClr val="0066CC"/>
                </a:solidFill>
              </a:rPr>
              <a:t>with </a:t>
            </a:r>
            <a:r>
              <a:rPr sz="3200" spc="-5" dirty="0">
                <a:solidFill>
                  <a:srgbClr val="0066CC"/>
                </a:solidFill>
              </a:rPr>
              <a:t>Power</a:t>
            </a:r>
            <a:r>
              <a:rPr sz="3200" spc="-34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Automate:</a:t>
            </a:r>
            <a:endParaRPr sz="3200" dirty="0">
              <a:solidFill>
                <a:srgbClr val="0066CC"/>
              </a:solidFill>
            </a:endParaRPr>
          </a:p>
          <a:p>
            <a:pPr marL="12700">
              <a:lnSpc>
                <a:spcPts val="2520"/>
              </a:lnSpc>
            </a:pPr>
            <a:r>
              <a:rPr sz="2200" spc="-5" dirty="0">
                <a:solidFill>
                  <a:srgbClr val="0066CC"/>
                </a:solidFill>
              </a:rPr>
              <a:t>Automate Apps with Robotic Process Automation </a:t>
            </a:r>
            <a:r>
              <a:rPr sz="2200" spc="-40" dirty="0">
                <a:solidFill>
                  <a:srgbClr val="0066CC"/>
                </a:solidFill>
              </a:rPr>
              <a:t>(RPA)</a:t>
            </a:r>
            <a:r>
              <a:rPr sz="2200" spc="-65" dirty="0">
                <a:solidFill>
                  <a:srgbClr val="0066CC"/>
                </a:solidFill>
              </a:rPr>
              <a:t> </a:t>
            </a:r>
            <a:r>
              <a:rPr sz="2200" spc="-5" dirty="0">
                <a:solidFill>
                  <a:srgbClr val="0066CC"/>
                </a:solidFill>
              </a:rPr>
              <a:t>Capabilities</a:t>
            </a:r>
            <a:endParaRPr sz="2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9491" y="2188464"/>
            <a:ext cx="1287780" cy="1286510"/>
          </a:xfrm>
          <a:custGeom>
            <a:avLst/>
            <a:gdLst/>
            <a:ahLst/>
            <a:cxnLst/>
            <a:rect l="l" t="t" r="r" b="b"/>
            <a:pathLst>
              <a:path w="1287780" h="1286510">
                <a:moveTo>
                  <a:pt x="643890" y="0"/>
                </a:moveTo>
                <a:lnTo>
                  <a:pt x="595837" y="1763"/>
                </a:lnTo>
                <a:lnTo>
                  <a:pt x="548743" y="6972"/>
                </a:lnTo>
                <a:lnTo>
                  <a:pt x="502732" y="15501"/>
                </a:lnTo>
                <a:lnTo>
                  <a:pt x="457929" y="27227"/>
                </a:lnTo>
                <a:lnTo>
                  <a:pt x="414459" y="42024"/>
                </a:lnTo>
                <a:lnTo>
                  <a:pt x="372446" y="59769"/>
                </a:lnTo>
                <a:lnTo>
                  <a:pt x="332015" y="80337"/>
                </a:lnTo>
                <a:lnTo>
                  <a:pt x="293289" y="103604"/>
                </a:lnTo>
                <a:lnTo>
                  <a:pt x="256394" y="129446"/>
                </a:lnTo>
                <a:lnTo>
                  <a:pt x="221455" y="157738"/>
                </a:lnTo>
                <a:lnTo>
                  <a:pt x="188594" y="188356"/>
                </a:lnTo>
                <a:lnTo>
                  <a:pt x="157938" y="221176"/>
                </a:lnTo>
                <a:lnTo>
                  <a:pt x="129611" y="256074"/>
                </a:lnTo>
                <a:lnTo>
                  <a:pt x="103737" y="292925"/>
                </a:lnTo>
                <a:lnTo>
                  <a:pt x="80440" y="331604"/>
                </a:lnTo>
                <a:lnTo>
                  <a:pt x="59846" y="371988"/>
                </a:lnTo>
                <a:lnTo>
                  <a:pt x="42078" y="413953"/>
                </a:lnTo>
                <a:lnTo>
                  <a:pt x="27262" y="457373"/>
                </a:lnTo>
                <a:lnTo>
                  <a:pt x="15521" y="502125"/>
                </a:lnTo>
                <a:lnTo>
                  <a:pt x="6981" y="548084"/>
                </a:lnTo>
                <a:lnTo>
                  <a:pt x="1766" y="595126"/>
                </a:lnTo>
                <a:lnTo>
                  <a:pt x="0" y="643127"/>
                </a:lnTo>
                <a:lnTo>
                  <a:pt x="1766" y="691129"/>
                </a:lnTo>
                <a:lnTo>
                  <a:pt x="6981" y="738171"/>
                </a:lnTo>
                <a:lnTo>
                  <a:pt x="15521" y="784130"/>
                </a:lnTo>
                <a:lnTo>
                  <a:pt x="27262" y="828882"/>
                </a:lnTo>
                <a:lnTo>
                  <a:pt x="42078" y="872302"/>
                </a:lnTo>
                <a:lnTo>
                  <a:pt x="59846" y="914267"/>
                </a:lnTo>
                <a:lnTo>
                  <a:pt x="80440" y="954651"/>
                </a:lnTo>
                <a:lnTo>
                  <a:pt x="103737" y="993330"/>
                </a:lnTo>
                <a:lnTo>
                  <a:pt x="129611" y="1030181"/>
                </a:lnTo>
                <a:lnTo>
                  <a:pt x="157938" y="1065079"/>
                </a:lnTo>
                <a:lnTo>
                  <a:pt x="188595" y="1097899"/>
                </a:lnTo>
                <a:lnTo>
                  <a:pt x="221455" y="1128517"/>
                </a:lnTo>
                <a:lnTo>
                  <a:pt x="256394" y="1156809"/>
                </a:lnTo>
                <a:lnTo>
                  <a:pt x="293289" y="1182651"/>
                </a:lnTo>
                <a:lnTo>
                  <a:pt x="332015" y="1205918"/>
                </a:lnTo>
                <a:lnTo>
                  <a:pt x="372446" y="1226486"/>
                </a:lnTo>
                <a:lnTo>
                  <a:pt x="414459" y="1244231"/>
                </a:lnTo>
                <a:lnTo>
                  <a:pt x="457929" y="1259028"/>
                </a:lnTo>
                <a:lnTo>
                  <a:pt x="502732" y="1270754"/>
                </a:lnTo>
                <a:lnTo>
                  <a:pt x="548743" y="1279283"/>
                </a:lnTo>
                <a:lnTo>
                  <a:pt x="595837" y="1284492"/>
                </a:lnTo>
                <a:lnTo>
                  <a:pt x="643890" y="1286256"/>
                </a:lnTo>
                <a:lnTo>
                  <a:pt x="691942" y="1284492"/>
                </a:lnTo>
                <a:lnTo>
                  <a:pt x="739036" y="1279283"/>
                </a:lnTo>
                <a:lnTo>
                  <a:pt x="785047" y="1270754"/>
                </a:lnTo>
                <a:lnTo>
                  <a:pt x="829850" y="1259028"/>
                </a:lnTo>
                <a:lnTo>
                  <a:pt x="873320" y="1244231"/>
                </a:lnTo>
                <a:lnTo>
                  <a:pt x="915333" y="1226486"/>
                </a:lnTo>
                <a:lnTo>
                  <a:pt x="955764" y="1205918"/>
                </a:lnTo>
                <a:lnTo>
                  <a:pt x="994490" y="1182651"/>
                </a:lnTo>
                <a:lnTo>
                  <a:pt x="1031385" y="1156809"/>
                </a:lnTo>
                <a:lnTo>
                  <a:pt x="1066324" y="1128517"/>
                </a:lnTo>
                <a:lnTo>
                  <a:pt x="1099185" y="1097899"/>
                </a:lnTo>
                <a:lnTo>
                  <a:pt x="1129841" y="1065079"/>
                </a:lnTo>
                <a:lnTo>
                  <a:pt x="1158168" y="1030181"/>
                </a:lnTo>
                <a:lnTo>
                  <a:pt x="1184042" y="993330"/>
                </a:lnTo>
                <a:lnTo>
                  <a:pt x="1205422" y="957834"/>
                </a:lnTo>
                <a:lnTo>
                  <a:pt x="643890" y="957834"/>
                </a:lnTo>
                <a:lnTo>
                  <a:pt x="597268" y="954423"/>
                </a:lnTo>
                <a:lnTo>
                  <a:pt x="552772" y="944514"/>
                </a:lnTo>
                <a:lnTo>
                  <a:pt x="510889" y="928593"/>
                </a:lnTo>
                <a:lnTo>
                  <a:pt x="472107" y="907146"/>
                </a:lnTo>
                <a:lnTo>
                  <a:pt x="436913" y="880660"/>
                </a:lnTo>
                <a:lnTo>
                  <a:pt x="405795" y="849620"/>
                </a:lnTo>
                <a:lnTo>
                  <a:pt x="379241" y="814513"/>
                </a:lnTo>
                <a:lnTo>
                  <a:pt x="357739" y="775824"/>
                </a:lnTo>
                <a:lnTo>
                  <a:pt x="341777" y="734039"/>
                </a:lnTo>
                <a:lnTo>
                  <a:pt x="331842" y="689645"/>
                </a:lnTo>
                <a:lnTo>
                  <a:pt x="328422" y="643127"/>
                </a:lnTo>
                <a:lnTo>
                  <a:pt x="331842" y="596610"/>
                </a:lnTo>
                <a:lnTo>
                  <a:pt x="341777" y="552216"/>
                </a:lnTo>
                <a:lnTo>
                  <a:pt x="357739" y="510431"/>
                </a:lnTo>
                <a:lnTo>
                  <a:pt x="379241" y="471742"/>
                </a:lnTo>
                <a:lnTo>
                  <a:pt x="405795" y="436635"/>
                </a:lnTo>
                <a:lnTo>
                  <a:pt x="436913" y="405595"/>
                </a:lnTo>
                <a:lnTo>
                  <a:pt x="472107" y="379109"/>
                </a:lnTo>
                <a:lnTo>
                  <a:pt x="510889" y="357662"/>
                </a:lnTo>
                <a:lnTo>
                  <a:pt x="552772" y="341741"/>
                </a:lnTo>
                <a:lnTo>
                  <a:pt x="597268" y="331832"/>
                </a:lnTo>
                <a:lnTo>
                  <a:pt x="643890" y="328422"/>
                </a:lnTo>
                <a:lnTo>
                  <a:pt x="1205422" y="328422"/>
                </a:lnTo>
                <a:lnTo>
                  <a:pt x="1184042" y="292925"/>
                </a:lnTo>
                <a:lnTo>
                  <a:pt x="1158168" y="256074"/>
                </a:lnTo>
                <a:lnTo>
                  <a:pt x="1129841" y="221176"/>
                </a:lnTo>
                <a:lnTo>
                  <a:pt x="1099185" y="188356"/>
                </a:lnTo>
                <a:lnTo>
                  <a:pt x="1066324" y="157738"/>
                </a:lnTo>
                <a:lnTo>
                  <a:pt x="1031385" y="129446"/>
                </a:lnTo>
                <a:lnTo>
                  <a:pt x="994490" y="103604"/>
                </a:lnTo>
                <a:lnTo>
                  <a:pt x="955764" y="80337"/>
                </a:lnTo>
                <a:lnTo>
                  <a:pt x="915333" y="59769"/>
                </a:lnTo>
                <a:lnTo>
                  <a:pt x="873320" y="42024"/>
                </a:lnTo>
                <a:lnTo>
                  <a:pt x="829850" y="27227"/>
                </a:lnTo>
                <a:lnTo>
                  <a:pt x="785047" y="15501"/>
                </a:lnTo>
                <a:lnTo>
                  <a:pt x="739036" y="6972"/>
                </a:lnTo>
                <a:lnTo>
                  <a:pt x="691942" y="1763"/>
                </a:lnTo>
                <a:lnTo>
                  <a:pt x="643890" y="0"/>
                </a:lnTo>
                <a:close/>
              </a:path>
              <a:path w="1287780" h="1286510">
                <a:moveTo>
                  <a:pt x="1205422" y="328422"/>
                </a:moveTo>
                <a:lnTo>
                  <a:pt x="643890" y="328422"/>
                </a:lnTo>
                <a:lnTo>
                  <a:pt x="690511" y="331832"/>
                </a:lnTo>
                <a:lnTo>
                  <a:pt x="735007" y="341741"/>
                </a:lnTo>
                <a:lnTo>
                  <a:pt x="776890" y="357662"/>
                </a:lnTo>
                <a:lnTo>
                  <a:pt x="815672" y="379109"/>
                </a:lnTo>
                <a:lnTo>
                  <a:pt x="850866" y="405595"/>
                </a:lnTo>
                <a:lnTo>
                  <a:pt x="881984" y="436635"/>
                </a:lnTo>
                <a:lnTo>
                  <a:pt x="908538" y="471742"/>
                </a:lnTo>
                <a:lnTo>
                  <a:pt x="930040" y="510431"/>
                </a:lnTo>
                <a:lnTo>
                  <a:pt x="946002" y="552216"/>
                </a:lnTo>
                <a:lnTo>
                  <a:pt x="955937" y="596610"/>
                </a:lnTo>
                <a:lnTo>
                  <a:pt x="959358" y="643127"/>
                </a:lnTo>
                <a:lnTo>
                  <a:pt x="955937" y="689645"/>
                </a:lnTo>
                <a:lnTo>
                  <a:pt x="946002" y="734039"/>
                </a:lnTo>
                <a:lnTo>
                  <a:pt x="930040" y="775824"/>
                </a:lnTo>
                <a:lnTo>
                  <a:pt x="908538" y="814513"/>
                </a:lnTo>
                <a:lnTo>
                  <a:pt x="881984" y="849620"/>
                </a:lnTo>
                <a:lnTo>
                  <a:pt x="850866" y="880660"/>
                </a:lnTo>
                <a:lnTo>
                  <a:pt x="815672" y="907146"/>
                </a:lnTo>
                <a:lnTo>
                  <a:pt x="776890" y="928593"/>
                </a:lnTo>
                <a:lnTo>
                  <a:pt x="735007" y="944514"/>
                </a:lnTo>
                <a:lnTo>
                  <a:pt x="690511" y="954423"/>
                </a:lnTo>
                <a:lnTo>
                  <a:pt x="643890" y="957834"/>
                </a:lnTo>
                <a:lnTo>
                  <a:pt x="1205422" y="957834"/>
                </a:lnTo>
                <a:lnTo>
                  <a:pt x="1227933" y="914267"/>
                </a:lnTo>
                <a:lnTo>
                  <a:pt x="1245701" y="872302"/>
                </a:lnTo>
                <a:lnTo>
                  <a:pt x="1260517" y="828882"/>
                </a:lnTo>
                <a:lnTo>
                  <a:pt x="1272258" y="784130"/>
                </a:lnTo>
                <a:lnTo>
                  <a:pt x="1280798" y="738171"/>
                </a:lnTo>
                <a:lnTo>
                  <a:pt x="1286013" y="691129"/>
                </a:lnTo>
                <a:lnTo>
                  <a:pt x="1287780" y="643127"/>
                </a:lnTo>
                <a:lnTo>
                  <a:pt x="1286013" y="595126"/>
                </a:lnTo>
                <a:lnTo>
                  <a:pt x="1280798" y="548084"/>
                </a:lnTo>
                <a:lnTo>
                  <a:pt x="1272258" y="502125"/>
                </a:lnTo>
                <a:lnTo>
                  <a:pt x="1260517" y="457373"/>
                </a:lnTo>
                <a:lnTo>
                  <a:pt x="1245701" y="413953"/>
                </a:lnTo>
                <a:lnTo>
                  <a:pt x="1227933" y="371988"/>
                </a:lnTo>
                <a:lnTo>
                  <a:pt x="1207339" y="331604"/>
                </a:lnTo>
                <a:lnTo>
                  <a:pt x="1205422" y="328422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7235" y="2250948"/>
            <a:ext cx="1522475" cy="1258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7509" y="2277110"/>
            <a:ext cx="1282700" cy="680085"/>
          </a:xfrm>
          <a:custGeom>
            <a:avLst/>
            <a:gdLst/>
            <a:ahLst/>
            <a:cxnLst/>
            <a:rect l="l" t="t" r="r" b="b"/>
            <a:pathLst>
              <a:path w="1282700" h="680085">
                <a:moveTo>
                  <a:pt x="898525" y="0"/>
                </a:moveTo>
                <a:lnTo>
                  <a:pt x="253745" y="0"/>
                </a:lnTo>
                <a:lnTo>
                  <a:pt x="208183" y="4089"/>
                </a:lnTo>
                <a:lnTo>
                  <a:pt x="165280" y="15879"/>
                </a:lnTo>
                <a:lnTo>
                  <a:pt x="125758" y="34647"/>
                </a:lnTo>
                <a:lnTo>
                  <a:pt x="90337" y="59675"/>
                </a:lnTo>
                <a:lnTo>
                  <a:pt x="59739" y="90241"/>
                </a:lnTo>
                <a:lnTo>
                  <a:pt x="34685" y="125626"/>
                </a:lnTo>
                <a:lnTo>
                  <a:pt x="15896" y="165110"/>
                </a:lnTo>
                <a:lnTo>
                  <a:pt x="4094" y="207971"/>
                </a:lnTo>
                <a:lnTo>
                  <a:pt x="0" y="253491"/>
                </a:lnTo>
                <a:lnTo>
                  <a:pt x="0" y="679830"/>
                </a:lnTo>
                <a:lnTo>
                  <a:pt x="109219" y="679830"/>
                </a:lnTo>
                <a:lnTo>
                  <a:pt x="109219" y="253491"/>
                </a:lnTo>
                <a:lnTo>
                  <a:pt x="116594" y="207896"/>
                </a:lnTo>
                <a:lnTo>
                  <a:pt x="137123" y="168263"/>
                </a:lnTo>
                <a:lnTo>
                  <a:pt x="168418" y="136988"/>
                </a:lnTo>
                <a:lnTo>
                  <a:pt x="208088" y="116466"/>
                </a:lnTo>
                <a:lnTo>
                  <a:pt x="253745" y="109092"/>
                </a:lnTo>
                <a:lnTo>
                  <a:pt x="898525" y="109092"/>
                </a:lnTo>
                <a:lnTo>
                  <a:pt x="948334" y="117943"/>
                </a:lnTo>
                <a:lnTo>
                  <a:pt x="990679" y="142366"/>
                </a:lnTo>
                <a:lnTo>
                  <a:pt x="1022379" y="179173"/>
                </a:lnTo>
                <a:lnTo>
                  <a:pt x="1040257" y="225170"/>
                </a:lnTo>
                <a:lnTo>
                  <a:pt x="906906" y="225170"/>
                </a:lnTo>
                <a:lnTo>
                  <a:pt x="1094486" y="412750"/>
                </a:lnTo>
                <a:lnTo>
                  <a:pt x="1282191" y="225170"/>
                </a:lnTo>
                <a:lnTo>
                  <a:pt x="1150492" y="225170"/>
                </a:lnTo>
                <a:lnTo>
                  <a:pt x="1140963" y="179178"/>
                </a:lnTo>
                <a:lnTo>
                  <a:pt x="1123499" y="136624"/>
                </a:lnTo>
                <a:lnTo>
                  <a:pt x="1098930" y="98338"/>
                </a:lnTo>
                <a:lnTo>
                  <a:pt x="1068085" y="65150"/>
                </a:lnTo>
                <a:lnTo>
                  <a:pt x="1031793" y="37893"/>
                </a:lnTo>
                <a:lnTo>
                  <a:pt x="990883" y="17395"/>
                </a:lnTo>
                <a:lnTo>
                  <a:pt x="946184" y="4487"/>
                </a:lnTo>
                <a:lnTo>
                  <a:pt x="89852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3397" y="2748026"/>
            <a:ext cx="1286510" cy="681355"/>
          </a:xfrm>
          <a:custGeom>
            <a:avLst/>
            <a:gdLst/>
            <a:ahLst/>
            <a:cxnLst/>
            <a:rect l="l" t="t" r="r" b="b"/>
            <a:pathLst>
              <a:path w="1286509" h="681354">
                <a:moveTo>
                  <a:pt x="1286002" y="0"/>
                </a:moveTo>
                <a:lnTo>
                  <a:pt x="1176781" y="0"/>
                </a:lnTo>
                <a:lnTo>
                  <a:pt x="1176781" y="427227"/>
                </a:lnTo>
                <a:lnTo>
                  <a:pt x="1169394" y="472911"/>
                </a:lnTo>
                <a:lnTo>
                  <a:pt x="1148833" y="512645"/>
                </a:lnTo>
                <a:lnTo>
                  <a:pt x="1117501" y="544015"/>
                </a:lnTo>
                <a:lnTo>
                  <a:pt x="1077799" y="564607"/>
                </a:lnTo>
                <a:lnTo>
                  <a:pt x="1032128" y="572008"/>
                </a:lnTo>
                <a:lnTo>
                  <a:pt x="386968" y="572008"/>
                </a:lnTo>
                <a:lnTo>
                  <a:pt x="336762" y="563002"/>
                </a:lnTo>
                <a:lnTo>
                  <a:pt x="294211" y="538162"/>
                </a:lnTo>
                <a:lnTo>
                  <a:pt x="262542" y="500749"/>
                </a:lnTo>
                <a:lnTo>
                  <a:pt x="244982" y="454025"/>
                </a:lnTo>
                <a:lnTo>
                  <a:pt x="375412" y="454025"/>
                </a:lnTo>
                <a:lnTo>
                  <a:pt x="187705" y="266064"/>
                </a:lnTo>
                <a:lnTo>
                  <a:pt x="0" y="454025"/>
                </a:lnTo>
                <a:lnTo>
                  <a:pt x="134619" y="454025"/>
                </a:lnTo>
                <a:lnTo>
                  <a:pt x="143921" y="500401"/>
                </a:lnTo>
                <a:lnTo>
                  <a:pt x="161262" y="543337"/>
                </a:lnTo>
                <a:lnTo>
                  <a:pt x="185800" y="581987"/>
                </a:lnTo>
                <a:lnTo>
                  <a:pt x="216693" y="615505"/>
                </a:lnTo>
                <a:lnTo>
                  <a:pt x="253099" y="643046"/>
                </a:lnTo>
                <a:lnTo>
                  <a:pt x="294175" y="663765"/>
                </a:lnTo>
                <a:lnTo>
                  <a:pt x="339079" y="676816"/>
                </a:lnTo>
                <a:lnTo>
                  <a:pt x="386968" y="681354"/>
                </a:lnTo>
                <a:lnTo>
                  <a:pt x="1032128" y="681354"/>
                </a:lnTo>
                <a:lnTo>
                  <a:pt x="1077695" y="677251"/>
                </a:lnTo>
                <a:lnTo>
                  <a:pt x="1120610" y="665425"/>
                </a:lnTo>
                <a:lnTo>
                  <a:pt x="1160149" y="646599"/>
                </a:lnTo>
                <a:lnTo>
                  <a:pt x="1195590" y="621498"/>
                </a:lnTo>
                <a:lnTo>
                  <a:pt x="1226209" y="590847"/>
                </a:lnTo>
                <a:lnTo>
                  <a:pt x="1251283" y="555370"/>
                </a:lnTo>
                <a:lnTo>
                  <a:pt x="1270089" y="515792"/>
                </a:lnTo>
                <a:lnTo>
                  <a:pt x="1281903" y="472836"/>
                </a:lnTo>
                <a:lnTo>
                  <a:pt x="1286002" y="427227"/>
                </a:lnTo>
                <a:lnTo>
                  <a:pt x="1286002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4459" y="2513202"/>
            <a:ext cx="704215" cy="699770"/>
          </a:xfrm>
          <a:custGeom>
            <a:avLst/>
            <a:gdLst/>
            <a:ahLst/>
            <a:cxnLst/>
            <a:rect l="l" t="t" r="r" b="b"/>
            <a:pathLst>
              <a:path w="704214" h="699769">
                <a:moveTo>
                  <a:pt x="483854" y="619760"/>
                </a:moveTo>
                <a:lnTo>
                  <a:pt x="219455" y="619760"/>
                </a:lnTo>
                <a:lnTo>
                  <a:pt x="241272" y="629332"/>
                </a:lnTo>
                <a:lnTo>
                  <a:pt x="263588" y="637095"/>
                </a:lnTo>
                <a:lnTo>
                  <a:pt x="286285" y="643048"/>
                </a:lnTo>
                <a:lnTo>
                  <a:pt x="309244" y="647192"/>
                </a:lnTo>
                <a:lnTo>
                  <a:pt x="325374" y="698500"/>
                </a:lnTo>
                <a:lnTo>
                  <a:pt x="350379" y="699504"/>
                </a:lnTo>
                <a:lnTo>
                  <a:pt x="375396" y="698722"/>
                </a:lnTo>
                <a:lnTo>
                  <a:pt x="400294" y="696178"/>
                </a:lnTo>
                <a:lnTo>
                  <a:pt x="424941" y="691896"/>
                </a:lnTo>
                <a:lnTo>
                  <a:pt x="437768" y="637794"/>
                </a:lnTo>
                <a:lnTo>
                  <a:pt x="457739" y="631104"/>
                </a:lnTo>
                <a:lnTo>
                  <a:pt x="477234" y="623046"/>
                </a:lnTo>
                <a:lnTo>
                  <a:pt x="483854" y="619760"/>
                </a:lnTo>
                <a:close/>
              </a:path>
              <a:path w="704214" h="699769">
                <a:moveTo>
                  <a:pt x="79628" y="124079"/>
                </a:moveTo>
                <a:lnTo>
                  <a:pt x="46735" y="171513"/>
                </a:lnTo>
                <a:lnTo>
                  <a:pt x="25653" y="214630"/>
                </a:lnTo>
                <a:lnTo>
                  <a:pt x="64642" y="251587"/>
                </a:lnTo>
                <a:lnTo>
                  <a:pt x="58618" y="272028"/>
                </a:lnTo>
                <a:lnTo>
                  <a:pt x="54070" y="292719"/>
                </a:lnTo>
                <a:lnTo>
                  <a:pt x="50998" y="313576"/>
                </a:lnTo>
                <a:lnTo>
                  <a:pt x="49402" y="334518"/>
                </a:lnTo>
                <a:lnTo>
                  <a:pt x="0" y="360172"/>
                </a:lnTo>
                <a:lnTo>
                  <a:pt x="5349" y="409829"/>
                </a:lnTo>
                <a:lnTo>
                  <a:pt x="17652" y="458343"/>
                </a:lnTo>
                <a:lnTo>
                  <a:pt x="71374" y="461518"/>
                </a:lnTo>
                <a:lnTo>
                  <a:pt x="80988" y="482740"/>
                </a:lnTo>
                <a:lnTo>
                  <a:pt x="92281" y="503285"/>
                </a:lnTo>
                <a:lnTo>
                  <a:pt x="105217" y="523043"/>
                </a:lnTo>
                <a:lnTo>
                  <a:pt x="119761" y="541909"/>
                </a:lnTo>
                <a:lnTo>
                  <a:pt x="98805" y="592327"/>
                </a:lnTo>
                <a:lnTo>
                  <a:pt x="135127" y="624967"/>
                </a:lnTo>
                <a:lnTo>
                  <a:pt x="175640" y="652272"/>
                </a:lnTo>
                <a:lnTo>
                  <a:pt x="219455" y="619760"/>
                </a:lnTo>
                <a:lnTo>
                  <a:pt x="483854" y="619760"/>
                </a:lnTo>
                <a:lnTo>
                  <a:pt x="496204" y="613630"/>
                </a:lnTo>
                <a:lnTo>
                  <a:pt x="514603" y="602869"/>
                </a:lnTo>
                <a:lnTo>
                  <a:pt x="594206" y="602869"/>
                </a:lnTo>
                <a:lnTo>
                  <a:pt x="596582" y="600725"/>
                </a:lnTo>
                <a:lnTo>
                  <a:pt x="613572" y="583138"/>
                </a:lnTo>
                <a:lnTo>
                  <a:pt x="629538" y="564134"/>
                </a:lnTo>
                <a:lnTo>
                  <a:pt x="631189" y="561848"/>
                </a:lnTo>
                <a:lnTo>
                  <a:pt x="632967" y="559562"/>
                </a:lnTo>
                <a:lnTo>
                  <a:pt x="633849" y="558341"/>
                </a:lnTo>
                <a:lnTo>
                  <a:pt x="354634" y="558341"/>
                </a:lnTo>
                <a:lnTo>
                  <a:pt x="308437" y="553872"/>
                </a:lnTo>
                <a:lnTo>
                  <a:pt x="263674" y="539067"/>
                </a:lnTo>
                <a:lnTo>
                  <a:pt x="222123" y="513714"/>
                </a:lnTo>
                <a:lnTo>
                  <a:pt x="187386" y="479534"/>
                </a:lnTo>
                <a:lnTo>
                  <a:pt x="162131" y="439682"/>
                </a:lnTo>
                <a:lnTo>
                  <a:pt x="146571" y="395936"/>
                </a:lnTo>
                <a:lnTo>
                  <a:pt x="140920" y="350072"/>
                </a:lnTo>
                <a:lnTo>
                  <a:pt x="145389" y="303868"/>
                </a:lnTo>
                <a:lnTo>
                  <a:pt x="160194" y="259102"/>
                </a:lnTo>
                <a:lnTo>
                  <a:pt x="185546" y="217550"/>
                </a:lnTo>
                <a:lnTo>
                  <a:pt x="219727" y="182854"/>
                </a:lnTo>
                <a:lnTo>
                  <a:pt x="259579" y="157618"/>
                </a:lnTo>
                <a:lnTo>
                  <a:pt x="303325" y="142063"/>
                </a:lnTo>
                <a:lnTo>
                  <a:pt x="349189" y="136411"/>
                </a:lnTo>
                <a:lnTo>
                  <a:pt x="633746" y="136411"/>
                </a:lnTo>
                <a:lnTo>
                  <a:pt x="633646" y="136271"/>
                </a:lnTo>
                <a:lnTo>
                  <a:pt x="134746" y="136271"/>
                </a:lnTo>
                <a:lnTo>
                  <a:pt x="79628" y="124079"/>
                </a:lnTo>
                <a:close/>
              </a:path>
              <a:path w="704214" h="699769">
                <a:moveTo>
                  <a:pt x="594206" y="602869"/>
                </a:moveTo>
                <a:lnTo>
                  <a:pt x="514603" y="602869"/>
                </a:lnTo>
                <a:lnTo>
                  <a:pt x="559815" y="631698"/>
                </a:lnTo>
                <a:lnTo>
                  <a:pt x="578639" y="616908"/>
                </a:lnTo>
                <a:lnTo>
                  <a:pt x="594206" y="602869"/>
                </a:lnTo>
                <a:close/>
              </a:path>
              <a:path w="704214" h="699769">
                <a:moveTo>
                  <a:pt x="633746" y="136411"/>
                </a:moveTo>
                <a:lnTo>
                  <a:pt x="349189" y="136411"/>
                </a:lnTo>
                <a:lnTo>
                  <a:pt x="395393" y="140886"/>
                </a:lnTo>
                <a:lnTo>
                  <a:pt x="440159" y="155709"/>
                </a:lnTo>
                <a:lnTo>
                  <a:pt x="481711" y="181101"/>
                </a:lnTo>
                <a:lnTo>
                  <a:pt x="516407" y="215235"/>
                </a:lnTo>
                <a:lnTo>
                  <a:pt x="541643" y="255053"/>
                </a:lnTo>
                <a:lnTo>
                  <a:pt x="557198" y="298777"/>
                </a:lnTo>
                <a:lnTo>
                  <a:pt x="562850" y="344627"/>
                </a:lnTo>
                <a:lnTo>
                  <a:pt x="558375" y="390824"/>
                </a:lnTo>
                <a:lnTo>
                  <a:pt x="543552" y="435587"/>
                </a:lnTo>
                <a:lnTo>
                  <a:pt x="518160" y="477138"/>
                </a:lnTo>
                <a:lnTo>
                  <a:pt x="484026" y="511875"/>
                </a:lnTo>
                <a:lnTo>
                  <a:pt x="444208" y="537130"/>
                </a:lnTo>
                <a:lnTo>
                  <a:pt x="400484" y="552690"/>
                </a:lnTo>
                <a:lnTo>
                  <a:pt x="354634" y="558341"/>
                </a:lnTo>
                <a:lnTo>
                  <a:pt x="633849" y="558341"/>
                </a:lnTo>
                <a:lnTo>
                  <a:pt x="634618" y="557276"/>
                </a:lnTo>
                <a:lnTo>
                  <a:pt x="609345" y="506730"/>
                </a:lnTo>
                <a:lnTo>
                  <a:pt x="618275" y="491400"/>
                </a:lnTo>
                <a:lnTo>
                  <a:pt x="626205" y="475726"/>
                </a:lnTo>
                <a:lnTo>
                  <a:pt x="633134" y="459741"/>
                </a:lnTo>
                <a:lnTo>
                  <a:pt x="639063" y="443484"/>
                </a:lnTo>
                <a:lnTo>
                  <a:pt x="692657" y="436499"/>
                </a:lnTo>
                <a:lnTo>
                  <a:pt x="698682" y="408971"/>
                </a:lnTo>
                <a:lnTo>
                  <a:pt x="702468" y="381158"/>
                </a:lnTo>
                <a:lnTo>
                  <a:pt x="704016" y="353202"/>
                </a:lnTo>
                <a:lnTo>
                  <a:pt x="703326" y="325247"/>
                </a:lnTo>
                <a:lnTo>
                  <a:pt x="651382" y="302768"/>
                </a:lnTo>
                <a:lnTo>
                  <a:pt x="648954" y="288700"/>
                </a:lnTo>
                <a:lnTo>
                  <a:pt x="645858" y="274716"/>
                </a:lnTo>
                <a:lnTo>
                  <a:pt x="642096" y="260852"/>
                </a:lnTo>
                <a:lnTo>
                  <a:pt x="637666" y="247142"/>
                </a:lnTo>
                <a:lnTo>
                  <a:pt x="674751" y="206756"/>
                </a:lnTo>
                <a:lnTo>
                  <a:pt x="662301" y="180897"/>
                </a:lnTo>
                <a:lnTo>
                  <a:pt x="647636" y="156003"/>
                </a:lnTo>
                <a:lnTo>
                  <a:pt x="633746" y="136411"/>
                </a:lnTo>
                <a:close/>
              </a:path>
              <a:path w="704214" h="699769">
                <a:moveTo>
                  <a:pt x="288036" y="1016"/>
                </a:moveTo>
                <a:lnTo>
                  <a:pt x="260796" y="7209"/>
                </a:lnTo>
                <a:lnTo>
                  <a:pt x="234045" y="15509"/>
                </a:lnTo>
                <a:lnTo>
                  <a:pt x="207936" y="25929"/>
                </a:lnTo>
                <a:lnTo>
                  <a:pt x="182625" y="38481"/>
                </a:lnTo>
                <a:lnTo>
                  <a:pt x="188975" y="92075"/>
                </a:lnTo>
                <a:lnTo>
                  <a:pt x="174626" y="101838"/>
                </a:lnTo>
                <a:lnTo>
                  <a:pt x="160766" y="112458"/>
                </a:lnTo>
                <a:lnTo>
                  <a:pt x="147452" y="123936"/>
                </a:lnTo>
                <a:lnTo>
                  <a:pt x="134746" y="136271"/>
                </a:lnTo>
                <a:lnTo>
                  <a:pt x="633646" y="136271"/>
                </a:lnTo>
                <a:lnTo>
                  <a:pt x="630781" y="132228"/>
                </a:lnTo>
                <a:lnTo>
                  <a:pt x="625287" y="125730"/>
                </a:lnTo>
                <a:lnTo>
                  <a:pt x="558164" y="125730"/>
                </a:lnTo>
                <a:lnTo>
                  <a:pt x="516889" y="93472"/>
                </a:lnTo>
                <a:lnTo>
                  <a:pt x="519049" y="45974"/>
                </a:lnTo>
                <a:lnTo>
                  <a:pt x="322452" y="45974"/>
                </a:lnTo>
                <a:lnTo>
                  <a:pt x="288036" y="1016"/>
                </a:lnTo>
                <a:close/>
              </a:path>
              <a:path w="704214" h="699769">
                <a:moveTo>
                  <a:pt x="611758" y="109727"/>
                </a:moveTo>
                <a:lnTo>
                  <a:pt x="558164" y="125730"/>
                </a:lnTo>
                <a:lnTo>
                  <a:pt x="625287" y="125730"/>
                </a:lnTo>
                <a:lnTo>
                  <a:pt x="611758" y="109727"/>
                </a:lnTo>
                <a:close/>
              </a:path>
              <a:path w="704214" h="699769">
                <a:moveTo>
                  <a:pt x="351091" y="44577"/>
                </a:moveTo>
                <a:lnTo>
                  <a:pt x="336760" y="44954"/>
                </a:lnTo>
                <a:lnTo>
                  <a:pt x="322452" y="45974"/>
                </a:lnTo>
                <a:lnTo>
                  <a:pt x="519049" y="45974"/>
                </a:lnTo>
                <a:lnTo>
                  <a:pt x="379729" y="45847"/>
                </a:lnTo>
                <a:lnTo>
                  <a:pt x="365422" y="44866"/>
                </a:lnTo>
                <a:lnTo>
                  <a:pt x="351091" y="44577"/>
                </a:lnTo>
                <a:close/>
              </a:path>
              <a:path w="704214" h="699769">
                <a:moveTo>
                  <a:pt x="409955" y="0"/>
                </a:moveTo>
                <a:lnTo>
                  <a:pt x="379729" y="45847"/>
                </a:lnTo>
                <a:lnTo>
                  <a:pt x="519054" y="45847"/>
                </a:lnTo>
                <a:lnTo>
                  <a:pt x="519429" y="37592"/>
                </a:lnTo>
                <a:lnTo>
                  <a:pt x="492948" y="24610"/>
                </a:lnTo>
                <a:lnTo>
                  <a:pt x="465788" y="14033"/>
                </a:lnTo>
                <a:lnTo>
                  <a:pt x="438080" y="5838"/>
                </a:lnTo>
                <a:lnTo>
                  <a:pt x="40995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33788" y="2307335"/>
            <a:ext cx="1050036" cy="120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9695" y="2333244"/>
            <a:ext cx="814069" cy="1096010"/>
          </a:xfrm>
          <a:custGeom>
            <a:avLst/>
            <a:gdLst/>
            <a:ahLst/>
            <a:cxnLst/>
            <a:rect l="l" t="t" r="r" b="b"/>
            <a:pathLst>
              <a:path w="814070" h="1096010">
                <a:moveTo>
                  <a:pt x="0" y="0"/>
                </a:moveTo>
                <a:lnTo>
                  <a:pt x="0" y="1095755"/>
                </a:lnTo>
                <a:lnTo>
                  <a:pt x="813815" y="547877"/>
                </a:lnTo>
                <a:lnTo>
                  <a:pt x="0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3616" y="2333244"/>
            <a:ext cx="59690" cy="1096010"/>
          </a:xfrm>
          <a:custGeom>
            <a:avLst/>
            <a:gdLst/>
            <a:ahLst/>
            <a:cxnLst/>
            <a:rect l="l" t="t" r="r" b="b"/>
            <a:pathLst>
              <a:path w="59690" h="1096010">
                <a:moveTo>
                  <a:pt x="59435" y="0"/>
                </a:moveTo>
                <a:lnTo>
                  <a:pt x="0" y="0"/>
                </a:lnTo>
                <a:lnTo>
                  <a:pt x="0" y="1095755"/>
                </a:lnTo>
                <a:lnTo>
                  <a:pt x="59435" y="1095755"/>
                </a:lnTo>
                <a:lnTo>
                  <a:pt x="59435" y="0"/>
                </a:lnTo>
                <a:close/>
              </a:path>
            </a:pathLst>
          </a:custGeom>
          <a:solidFill>
            <a:srgbClr val="9DA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806952"/>
            <a:ext cx="12192000" cy="1435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832859"/>
            <a:ext cx="12192000" cy="1329055"/>
          </a:xfrm>
          <a:custGeom>
            <a:avLst/>
            <a:gdLst/>
            <a:ahLst/>
            <a:cxnLst/>
            <a:rect l="l" t="t" r="r" b="b"/>
            <a:pathLst>
              <a:path w="12192000" h="1329054">
                <a:moveTo>
                  <a:pt x="12192000" y="0"/>
                </a:moveTo>
                <a:lnTo>
                  <a:pt x="0" y="0"/>
                </a:lnTo>
                <a:lnTo>
                  <a:pt x="0" y="1328927"/>
                </a:lnTo>
                <a:lnTo>
                  <a:pt x="12192000" y="132892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6848" y="4274896"/>
            <a:ext cx="2235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Record </a:t>
            </a:r>
            <a:r>
              <a:rPr sz="2400" b="1" spc="-1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20774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31511" y="4274896"/>
            <a:ext cx="2635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Automate the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55385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70593" y="4274896"/>
            <a:ext cx="23253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Execute </a:t>
            </a:r>
            <a:r>
              <a:rPr sz="2400" b="1" spc="-1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Task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38766" y="3833621"/>
            <a:ext cx="588010" cy="0"/>
          </a:xfrm>
          <a:custGeom>
            <a:avLst/>
            <a:gdLst/>
            <a:ahLst/>
            <a:cxnLst/>
            <a:rect l="l" t="t" r="r" b="b"/>
            <a:pathLst>
              <a:path w="588009">
                <a:moveTo>
                  <a:pt x="0" y="0"/>
                </a:moveTo>
                <a:lnTo>
                  <a:pt x="587628" y="0"/>
                </a:lnTo>
              </a:path>
            </a:pathLst>
          </a:custGeom>
          <a:ln w="28956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6091555" cy="6858000"/>
          </a:xfrm>
          <a:custGeom>
            <a:avLst/>
            <a:gdLst/>
            <a:ahLst/>
            <a:cxnLst/>
            <a:rect l="l" t="t" r="r" b="b"/>
            <a:pathLst>
              <a:path w="6091555" h="6858000">
                <a:moveTo>
                  <a:pt x="5875274" y="0"/>
                </a:moveTo>
                <a:lnTo>
                  <a:pt x="0" y="0"/>
                </a:lnTo>
                <a:lnTo>
                  <a:pt x="0" y="6857998"/>
                </a:lnTo>
                <a:lnTo>
                  <a:pt x="5875274" y="6857998"/>
                </a:lnTo>
                <a:lnTo>
                  <a:pt x="5875274" y="1031366"/>
                </a:lnTo>
                <a:lnTo>
                  <a:pt x="6091428" y="859027"/>
                </a:lnTo>
                <a:lnTo>
                  <a:pt x="5875274" y="686815"/>
                </a:lnTo>
                <a:lnTo>
                  <a:pt x="587527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24778" y="560305"/>
            <a:ext cx="5967222" cy="42383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425"/>
              </a:spcBef>
            </a:pPr>
            <a:r>
              <a:rPr sz="2400" spc="-5" dirty="0">
                <a:solidFill>
                  <a:srgbClr val="0F3C8B"/>
                </a:solidFill>
                <a:latin typeface="Arial"/>
                <a:ea typeface="+mn-ea"/>
                <a:cs typeface="Arial"/>
              </a:rPr>
              <a:t>When and why should you use UI  Flows?</a:t>
            </a:r>
          </a:p>
        </p:txBody>
      </p:sp>
      <p:sp>
        <p:nvSpPr>
          <p:cNvPr id="6" name="object 6"/>
          <p:cNvSpPr/>
          <p:nvPr/>
        </p:nvSpPr>
        <p:spPr>
          <a:xfrm>
            <a:off x="6311590" y="1354200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5624" y="1810579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7961" y="1277874"/>
            <a:ext cx="4139565" cy="696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The </a:t>
            </a:r>
            <a:r>
              <a:rPr sz="1600" spc="-10" dirty="0">
                <a:latin typeface="Segoe UI"/>
                <a:cs typeface="Segoe UI"/>
              </a:rPr>
              <a:t>target </a:t>
            </a:r>
            <a:r>
              <a:rPr sz="1600" spc="-5" dirty="0">
                <a:latin typeface="Segoe UI"/>
                <a:cs typeface="Segoe UI"/>
              </a:rPr>
              <a:t>app has no</a:t>
            </a:r>
            <a:r>
              <a:rPr sz="1600" spc="-15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API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600" spc="-5" dirty="0">
                <a:latin typeface="Segoe UI"/>
                <a:cs typeface="Segoe UI"/>
              </a:rPr>
              <a:t>The scenario </a:t>
            </a:r>
            <a:r>
              <a:rPr sz="1600" spc="-15" dirty="0">
                <a:latin typeface="Segoe UI"/>
                <a:cs typeface="Segoe UI"/>
              </a:rPr>
              <a:t>requires </a:t>
            </a:r>
            <a:r>
              <a:rPr sz="1600" spc="-10" dirty="0">
                <a:latin typeface="Segoe UI"/>
                <a:cs typeface="Segoe UI"/>
              </a:rPr>
              <a:t>to use </a:t>
            </a:r>
            <a:r>
              <a:rPr sz="1600" spc="-5" dirty="0">
                <a:latin typeface="Segoe UI"/>
                <a:cs typeface="Segoe UI"/>
              </a:rPr>
              <a:t>the user</a:t>
            </a:r>
            <a:r>
              <a:rPr sz="1600" spc="8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interface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4778" y="2939056"/>
            <a:ext cx="479679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F3C8B"/>
                </a:solidFill>
                <a:latin typeface="Arial"/>
                <a:cs typeface="Arial"/>
              </a:rPr>
              <a:t>UI </a:t>
            </a:r>
            <a:r>
              <a:rPr sz="2400" spc="-5" dirty="0">
                <a:solidFill>
                  <a:srgbClr val="0F3C8B"/>
                </a:solidFill>
                <a:latin typeface="Arial"/>
                <a:cs typeface="Arial"/>
              </a:rPr>
              <a:t>Flows (or </a:t>
            </a:r>
            <a:r>
              <a:rPr sz="2400" spc="-55" dirty="0">
                <a:solidFill>
                  <a:srgbClr val="0F3C8B"/>
                </a:solidFill>
                <a:latin typeface="Arial"/>
                <a:cs typeface="Arial"/>
              </a:rPr>
              <a:t>RPA) </a:t>
            </a:r>
            <a:r>
              <a:rPr sz="2400" dirty="0">
                <a:solidFill>
                  <a:srgbClr val="0F3C8B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0F3C8B"/>
                </a:solidFill>
                <a:latin typeface="Arial"/>
                <a:cs typeface="Arial"/>
              </a:rPr>
              <a:t>automation is  fragile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24778" y="3947648"/>
            <a:ext cx="114300" cy="128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4535" y="4425162"/>
            <a:ext cx="114300" cy="12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1149" y="3871829"/>
            <a:ext cx="4026535" cy="696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Segoe UI"/>
                <a:cs typeface="Segoe UI"/>
              </a:rPr>
              <a:t>Changes </a:t>
            </a:r>
            <a:r>
              <a:rPr sz="1600" spc="-10" dirty="0">
                <a:latin typeface="Segoe UI"/>
                <a:cs typeface="Segoe UI"/>
              </a:rPr>
              <a:t>to </a:t>
            </a:r>
            <a:r>
              <a:rPr sz="1600" spc="-5" dirty="0">
                <a:latin typeface="Segoe UI"/>
                <a:cs typeface="Segoe UI"/>
              </a:rPr>
              <a:t>the interface can </a:t>
            </a:r>
            <a:r>
              <a:rPr sz="1600" spc="-10" dirty="0">
                <a:latin typeface="Segoe UI"/>
                <a:cs typeface="Segoe UI"/>
              </a:rPr>
              <a:t>break your</a:t>
            </a:r>
            <a:r>
              <a:rPr sz="1600" spc="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flow</a:t>
            </a:r>
            <a:endParaRPr sz="16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600" spc="-10" dirty="0">
                <a:latin typeface="Segoe UI"/>
                <a:cs typeface="Segoe UI"/>
              </a:rPr>
              <a:t>Consider creating </a:t>
            </a:r>
            <a:r>
              <a:rPr sz="1600" spc="-25" dirty="0">
                <a:latin typeface="Segoe UI"/>
                <a:cs typeface="Segoe UI"/>
              </a:rPr>
              <a:t>API’s </a:t>
            </a:r>
            <a:r>
              <a:rPr sz="1600" spc="-5" dirty="0">
                <a:latin typeface="Segoe UI"/>
                <a:cs typeface="Segoe UI"/>
              </a:rPr>
              <a:t>/ Upgrade </a:t>
            </a:r>
            <a:r>
              <a:rPr sz="1600" spc="-10" dirty="0">
                <a:latin typeface="Segoe UI"/>
                <a:cs typeface="Segoe UI"/>
              </a:rPr>
              <a:t>your</a:t>
            </a:r>
            <a:r>
              <a:rPr sz="1600" spc="130" dirty="0">
                <a:latin typeface="Segoe UI"/>
                <a:cs typeface="Segoe UI"/>
              </a:rPr>
              <a:t> </a:t>
            </a:r>
            <a:r>
              <a:rPr sz="1600" spc="-5" dirty="0">
                <a:latin typeface="Segoe UI"/>
                <a:cs typeface="Segoe UI"/>
              </a:rPr>
              <a:t>apps</a:t>
            </a:r>
            <a:endParaRPr sz="1600" dirty="0">
              <a:latin typeface="Segoe UI"/>
              <a:cs typeface="Segoe UI"/>
            </a:endParaRPr>
          </a:p>
        </p:txBody>
      </p:sp>
      <p:pic>
        <p:nvPicPr>
          <p:cNvPr id="15" name="Picture 32" descr="Image result for RPA images png transparfent">
            <a:extLst>
              <a:ext uri="{FF2B5EF4-FFF2-40B4-BE49-F238E27FC236}">
                <a16:creationId xmlns:a16="http://schemas.microsoft.com/office/drawing/2014/main" id="{FC267794-54ED-4EC0-94A2-816A116F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9" y="1371600"/>
            <a:ext cx="530868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956310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720"/>
              </a:lnSpc>
              <a:spcBef>
                <a:spcPts val="105"/>
              </a:spcBef>
            </a:pPr>
            <a:r>
              <a:rPr sz="3200" dirty="0">
                <a:solidFill>
                  <a:srgbClr val="0066CC"/>
                </a:solidFill>
              </a:rPr>
              <a:t>Power </a:t>
            </a:r>
            <a:r>
              <a:rPr sz="3200" spc="-5" dirty="0">
                <a:solidFill>
                  <a:srgbClr val="0066CC"/>
                </a:solidFill>
              </a:rPr>
              <a:t>Automate </a:t>
            </a:r>
            <a:r>
              <a:rPr sz="3200" dirty="0">
                <a:solidFill>
                  <a:srgbClr val="0066CC"/>
                </a:solidFill>
              </a:rPr>
              <a:t>With </a:t>
            </a:r>
            <a:r>
              <a:rPr sz="3200" spc="-5" dirty="0">
                <a:solidFill>
                  <a:srgbClr val="0066CC"/>
                </a:solidFill>
              </a:rPr>
              <a:t>Attended and Unattended</a:t>
            </a:r>
            <a:r>
              <a:rPr sz="3200" spc="-415" dirty="0">
                <a:solidFill>
                  <a:srgbClr val="0066CC"/>
                </a:solidFill>
              </a:rPr>
              <a:t> </a:t>
            </a:r>
            <a:r>
              <a:rPr sz="3200" spc="-80" dirty="0">
                <a:solidFill>
                  <a:srgbClr val="0066CC"/>
                </a:solidFill>
              </a:rPr>
              <a:t>RPA</a:t>
            </a:r>
            <a:endParaRPr sz="3200" dirty="0">
              <a:solidFill>
                <a:srgbClr val="0066CC"/>
              </a:solidFill>
            </a:endParaRPr>
          </a:p>
          <a:p>
            <a:pPr marL="12700">
              <a:lnSpc>
                <a:spcPts val="2520"/>
              </a:lnSpc>
            </a:pPr>
            <a:r>
              <a:rPr sz="2200" spc="-5" dirty="0">
                <a:solidFill>
                  <a:srgbClr val="0066CC"/>
                </a:solidFill>
              </a:rPr>
              <a:t>Automation whether you’re logged in or</a:t>
            </a:r>
            <a:r>
              <a:rPr sz="2200" spc="95" dirty="0">
                <a:solidFill>
                  <a:srgbClr val="0066CC"/>
                </a:solidFill>
              </a:rPr>
              <a:t> </a:t>
            </a:r>
            <a:r>
              <a:rPr sz="2200" spc="-5" dirty="0">
                <a:solidFill>
                  <a:srgbClr val="0066CC"/>
                </a:solidFill>
              </a:rPr>
              <a:t>not</a:t>
            </a:r>
            <a:endParaRPr sz="2200" dirty="0">
              <a:solidFill>
                <a:srgbClr val="0066CC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94244" y="4817491"/>
            <a:ext cx="3356610" cy="132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High </a:t>
            </a:r>
            <a:r>
              <a:rPr sz="1800" spc="-5" dirty="0">
                <a:latin typeface="Segoe UI"/>
                <a:cs typeface="Segoe UI"/>
              </a:rPr>
              <a:t>volume </a:t>
            </a:r>
            <a:r>
              <a:rPr sz="1800" spc="-10" dirty="0">
                <a:latin typeface="Segoe UI"/>
                <a:cs typeface="Segoe UI"/>
              </a:rPr>
              <a:t>back-end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processes</a:t>
            </a:r>
            <a:endParaRPr sz="1800">
              <a:latin typeface="Segoe UI"/>
              <a:cs typeface="Segoe UI"/>
            </a:endParaRPr>
          </a:p>
          <a:p>
            <a:pPr marL="1905" algn="ctr">
              <a:lnSpc>
                <a:spcPct val="100000"/>
              </a:lnSpc>
              <a:spcBef>
                <a:spcPts val="2000"/>
              </a:spcBef>
            </a:pPr>
            <a:r>
              <a:rPr sz="1800" spc="-5" dirty="0">
                <a:latin typeface="Segoe UI"/>
                <a:cs typeface="Segoe UI"/>
              </a:rPr>
              <a:t>Runs</a:t>
            </a:r>
            <a:r>
              <a:rPr sz="1800" spc="-45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automatically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sz="1800" spc="-5" dirty="0">
                <a:latin typeface="Segoe UI"/>
                <a:cs typeface="Segoe UI"/>
              </a:rPr>
              <a:t>Can log </a:t>
            </a:r>
            <a:r>
              <a:rPr sz="1800" spc="-10" dirty="0">
                <a:latin typeface="Segoe UI"/>
                <a:cs typeface="Segoe UI"/>
              </a:rPr>
              <a:t>into </a:t>
            </a:r>
            <a:r>
              <a:rPr sz="1800" spc="-5" dirty="0">
                <a:latin typeface="Segoe UI"/>
                <a:cs typeface="Segoe UI"/>
              </a:rPr>
              <a:t>system </a:t>
            </a:r>
            <a:r>
              <a:rPr sz="1800" dirty="0">
                <a:latin typeface="Segoe UI"/>
                <a:cs typeface="Segoe UI"/>
              </a:rPr>
              <a:t>or</a:t>
            </a:r>
            <a:r>
              <a:rPr sz="1800" spc="-10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machine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15831" y="1706879"/>
            <a:ext cx="205232" cy="205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8464" y="2094864"/>
            <a:ext cx="760095" cy="475615"/>
          </a:xfrm>
          <a:custGeom>
            <a:avLst/>
            <a:gdLst/>
            <a:ahLst/>
            <a:cxnLst/>
            <a:rect l="l" t="t" r="r" b="b"/>
            <a:pathLst>
              <a:path w="760095" h="475614">
                <a:moveTo>
                  <a:pt x="759967" y="408432"/>
                </a:moveTo>
                <a:lnTo>
                  <a:pt x="759967" y="211000"/>
                </a:lnTo>
                <a:lnTo>
                  <a:pt x="759967" y="109616"/>
                </a:lnTo>
                <a:lnTo>
                  <a:pt x="759967" y="72264"/>
                </a:lnTo>
                <a:lnTo>
                  <a:pt x="759967" y="66929"/>
                </a:lnTo>
                <a:lnTo>
                  <a:pt x="754707" y="40880"/>
                </a:lnTo>
                <a:lnTo>
                  <a:pt x="740362" y="19605"/>
                </a:lnTo>
                <a:lnTo>
                  <a:pt x="719087" y="5260"/>
                </a:lnTo>
                <a:lnTo>
                  <a:pt x="693038" y="0"/>
                </a:lnTo>
                <a:lnTo>
                  <a:pt x="331069" y="0"/>
                </a:lnTo>
                <a:lnTo>
                  <a:pt x="145192" y="0"/>
                </a:lnTo>
                <a:lnTo>
                  <a:pt x="76711" y="0"/>
                </a:lnTo>
                <a:lnTo>
                  <a:pt x="66928" y="0"/>
                </a:lnTo>
                <a:lnTo>
                  <a:pt x="40880" y="5260"/>
                </a:lnTo>
                <a:lnTo>
                  <a:pt x="19605" y="19605"/>
                </a:lnTo>
                <a:lnTo>
                  <a:pt x="5260" y="40880"/>
                </a:lnTo>
                <a:lnTo>
                  <a:pt x="0" y="66929"/>
                </a:lnTo>
                <a:lnTo>
                  <a:pt x="0" y="264360"/>
                </a:lnTo>
                <a:lnTo>
                  <a:pt x="0" y="365744"/>
                </a:lnTo>
                <a:lnTo>
                  <a:pt x="0" y="403096"/>
                </a:lnTo>
                <a:lnTo>
                  <a:pt x="0" y="408432"/>
                </a:lnTo>
                <a:lnTo>
                  <a:pt x="5260" y="434427"/>
                </a:lnTo>
                <a:lnTo>
                  <a:pt x="19605" y="455707"/>
                </a:lnTo>
                <a:lnTo>
                  <a:pt x="40880" y="470082"/>
                </a:lnTo>
                <a:lnTo>
                  <a:pt x="66928" y="475361"/>
                </a:lnTo>
                <a:lnTo>
                  <a:pt x="428898" y="475361"/>
                </a:lnTo>
                <a:lnTo>
                  <a:pt x="614775" y="475361"/>
                </a:lnTo>
                <a:lnTo>
                  <a:pt x="683256" y="475361"/>
                </a:lnTo>
                <a:lnTo>
                  <a:pt x="693038" y="475361"/>
                </a:lnTo>
                <a:lnTo>
                  <a:pt x="719087" y="470082"/>
                </a:lnTo>
                <a:lnTo>
                  <a:pt x="740362" y="455707"/>
                </a:lnTo>
                <a:lnTo>
                  <a:pt x="754707" y="434427"/>
                </a:lnTo>
                <a:lnTo>
                  <a:pt x="759967" y="408432"/>
                </a:lnTo>
                <a:close/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8471" y="2760345"/>
            <a:ext cx="1140460" cy="427990"/>
          </a:xfrm>
          <a:custGeom>
            <a:avLst/>
            <a:gdLst/>
            <a:ahLst/>
            <a:cxnLst/>
            <a:rect l="l" t="t" r="r" b="b"/>
            <a:pathLst>
              <a:path w="1140459" h="427989">
                <a:moveTo>
                  <a:pt x="1139952" y="427863"/>
                </a:moveTo>
                <a:lnTo>
                  <a:pt x="1139952" y="226246"/>
                </a:lnTo>
                <a:lnTo>
                  <a:pt x="1139952" y="122713"/>
                </a:lnTo>
                <a:lnTo>
                  <a:pt x="1139952" y="84570"/>
                </a:lnTo>
                <a:lnTo>
                  <a:pt x="1139952" y="79120"/>
                </a:lnTo>
                <a:lnTo>
                  <a:pt x="1133752" y="48327"/>
                </a:lnTo>
                <a:lnTo>
                  <a:pt x="1116838" y="23177"/>
                </a:lnTo>
                <a:lnTo>
                  <a:pt x="1091731" y="6219"/>
                </a:lnTo>
                <a:lnTo>
                  <a:pt x="1060957" y="0"/>
                </a:lnTo>
                <a:lnTo>
                  <a:pt x="493260" y="0"/>
                </a:lnTo>
                <a:lnTo>
                  <a:pt x="201739" y="0"/>
                </a:lnTo>
                <a:lnTo>
                  <a:pt x="94337" y="0"/>
                </a:lnTo>
                <a:lnTo>
                  <a:pt x="78994" y="0"/>
                </a:lnTo>
                <a:lnTo>
                  <a:pt x="48220" y="6219"/>
                </a:lnTo>
                <a:lnTo>
                  <a:pt x="23114" y="23177"/>
                </a:lnTo>
                <a:lnTo>
                  <a:pt x="6199" y="48327"/>
                </a:lnTo>
                <a:lnTo>
                  <a:pt x="0" y="79120"/>
                </a:lnTo>
                <a:lnTo>
                  <a:pt x="0" y="280737"/>
                </a:lnTo>
                <a:lnTo>
                  <a:pt x="0" y="384270"/>
                </a:lnTo>
                <a:lnTo>
                  <a:pt x="0" y="422413"/>
                </a:lnTo>
                <a:lnTo>
                  <a:pt x="0" y="427863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28456" y="2570226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9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8447" y="1904619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85"/>
                </a:lnTo>
                <a:lnTo>
                  <a:pt x="0" y="166465"/>
                </a:lnTo>
                <a:lnTo>
                  <a:pt x="0" y="187273"/>
                </a:lnTo>
                <a:lnTo>
                  <a:pt x="0" y="190245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08440" y="2570226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9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0957" y="2284983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54919" y="0"/>
                </a:lnTo>
                <a:lnTo>
                  <a:pt x="83121" y="0"/>
                </a:lnTo>
                <a:lnTo>
                  <a:pt x="93511" y="0"/>
                </a:lnTo>
                <a:lnTo>
                  <a:pt x="94996" y="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0942" y="2284983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54919" y="0"/>
                </a:lnTo>
                <a:lnTo>
                  <a:pt x="83121" y="0"/>
                </a:lnTo>
                <a:lnTo>
                  <a:pt x="93511" y="0"/>
                </a:lnTo>
                <a:lnTo>
                  <a:pt x="94996" y="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3252" y="2237485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8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45548" y="2237485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09912"/>
                </a:lnTo>
                <a:lnTo>
                  <a:pt x="0" y="166354"/>
                </a:lnTo>
                <a:lnTo>
                  <a:pt x="0" y="187148"/>
                </a:lnTo>
                <a:lnTo>
                  <a:pt x="0" y="190118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0534" y="1963039"/>
            <a:ext cx="681355" cy="678180"/>
          </a:xfrm>
          <a:custGeom>
            <a:avLst/>
            <a:gdLst/>
            <a:ahLst/>
            <a:cxnLst/>
            <a:rect l="l" t="t" r="r" b="b"/>
            <a:pathLst>
              <a:path w="681354" h="678180">
                <a:moveTo>
                  <a:pt x="0" y="338963"/>
                </a:moveTo>
                <a:lnTo>
                  <a:pt x="3105" y="292915"/>
                </a:lnTo>
                <a:lnTo>
                  <a:pt x="12150" y="248767"/>
                </a:lnTo>
                <a:lnTo>
                  <a:pt x="26733" y="206918"/>
                </a:lnTo>
                <a:lnTo>
                  <a:pt x="46449" y="167771"/>
                </a:lnTo>
                <a:lnTo>
                  <a:pt x="70893" y="131727"/>
                </a:lnTo>
                <a:lnTo>
                  <a:pt x="99663" y="99187"/>
                </a:lnTo>
                <a:lnTo>
                  <a:pt x="132353" y="70551"/>
                </a:lnTo>
                <a:lnTo>
                  <a:pt x="168561" y="46223"/>
                </a:lnTo>
                <a:lnTo>
                  <a:pt x="207883" y="26602"/>
                </a:lnTo>
                <a:lnTo>
                  <a:pt x="249913" y="12090"/>
                </a:lnTo>
                <a:lnTo>
                  <a:pt x="294249" y="3089"/>
                </a:lnTo>
                <a:lnTo>
                  <a:pt x="340487" y="0"/>
                </a:lnTo>
                <a:lnTo>
                  <a:pt x="386751" y="3089"/>
                </a:lnTo>
                <a:lnTo>
                  <a:pt x="431104" y="12090"/>
                </a:lnTo>
                <a:lnTo>
                  <a:pt x="473144" y="26602"/>
                </a:lnTo>
                <a:lnTo>
                  <a:pt x="512468" y="46223"/>
                </a:lnTo>
                <a:lnTo>
                  <a:pt x="548674" y="70551"/>
                </a:lnTo>
                <a:lnTo>
                  <a:pt x="581358" y="99187"/>
                </a:lnTo>
                <a:lnTo>
                  <a:pt x="610118" y="131727"/>
                </a:lnTo>
                <a:lnTo>
                  <a:pt x="634553" y="167771"/>
                </a:lnTo>
                <a:lnTo>
                  <a:pt x="654258" y="206918"/>
                </a:lnTo>
                <a:lnTo>
                  <a:pt x="668831" y="248767"/>
                </a:lnTo>
                <a:lnTo>
                  <a:pt x="677871" y="292915"/>
                </a:lnTo>
                <a:lnTo>
                  <a:pt x="680974" y="338963"/>
                </a:lnTo>
                <a:lnTo>
                  <a:pt x="677871" y="384983"/>
                </a:lnTo>
                <a:lnTo>
                  <a:pt x="668831" y="429114"/>
                </a:lnTo>
                <a:lnTo>
                  <a:pt x="654258" y="470953"/>
                </a:lnTo>
                <a:lnTo>
                  <a:pt x="634553" y="510097"/>
                </a:lnTo>
                <a:lnTo>
                  <a:pt x="610118" y="546144"/>
                </a:lnTo>
                <a:lnTo>
                  <a:pt x="581358" y="578691"/>
                </a:lnTo>
                <a:lnTo>
                  <a:pt x="548674" y="607335"/>
                </a:lnTo>
                <a:lnTo>
                  <a:pt x="512468" y="631674"/>
                </a:lnTo>
                <a:lnTo>
                  <a:pt x="473144" y="651305"/>
                </a:lnTo>
                <a:lnTo>
                  <a:pt x="431104" y="665826"/>
                </a:lnTo>
                <a:lnTo>
                  <a:pt x="386751" y="674833"/>
                </a:lnTo>
                <a:lnTo>
                  <a:pt x="340487" y="677926"/>
                </a:lnTo>
                <a:lnTo>
                  <a:pt x="294249" y="674833"/>
                </a:lnTo>
                <a:lnTo>
                  <a:pt x="249913" y="665826"/>
                </a:lnTo>
                <a:lnTo>
                  <a:pt x="207883" y="651305"/>
                </a:lnTo>
                <a:lnTo>
                  <a:pt x="168561" y="631674"/>
                </a:lnTo>
                <a:lnTo>
                  <a:pt x="132353" y="607335"/>
                </a:lnTo>
                <a:lnTo>
                  <a:pt x="99663" y="578691"/>
                </a:lnTo>
                <a:lnTo>
                  <a:pt x="70893" y="546144"/>
                </a:lnTo>
                <a:lnTo>
                  <a:pt x="46449" y="510097"/>
                </a:lnTo>
                <a:lnTo>
                  <a:pt x="26733" y="470953"/>
                </a:lnTo>
                <a:lnTo>
                  <a:pt x="12150" y="429114"/>
                </a:lnTo>
                <a:lnTo>
                  <a:pt x="3105" y="384983"/>
                </a:lnTo>
                <a:lnTo>
                  <a:pt x="0" y="338963"/>
                </a:lnTo>
                <a:close/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4253" y="2640964"/>
            <a:ext cx="1101725" cy="550545"/>
          </a:xfrm>
          <a:custGeom>
            <a:avLst/>
            <a:gdLst/>
            <a:ahLst/>
            <a:cxnLst/>
            <a:rect l="l" t="t" r="r" b="b"/>
            <a:pathLst>
              <a:path w="1101725" h="550544">
                <a:moveTo>
                  <a:pt x="1101597" y="550290"/>
                </a:moveTo>
                <a:lnTo>
                  <a:pt x="1099562" y="502936"/>
                </a:lnTo>
                <a:lnTo>
                  <a:pt x="1093569" y="456676"/>
                </a:lnTo>
                <a:lnTo>
                  <a:pt x="1083792" y="411678"/>
                </a:lnTo>
                <a:lnTo>
                  <a:pt x="1070401" y="368108"/>
                </a:lnTo>
                <a:lnTo>
                  <a:pt x="1053569" y="326136"/>
                </a:lnTo>
                <a:lnTo>
                  <a:pt x="1033467" y="285928"/>
                </a:lnTo>
                <a:lnTo>
                  <a:pt x="1010268" y="247651"/>
                </a:lnTo>
                <a:lnTo>
                  <a:pt x="984144" y="211474"/>
                </a:lnTo>
                <a:lnTo>
                  <a:pt x="955265" y="177564"/>
                </a:lnTo>
                <a:lnTo>
                  <a:pt x="923805" y="146089"/>
                </a:lnTo>
                <a:lnTo>
                  <a:pt x="889934" y="117215"/>
                </a:lnTo>
                <a:lnTo>
                  <a:pt x="853826" y="91111"/>
                </a:lnTo>
                <a:lnTo>
                  <a:pt x="815651" y="67944"/>
                </a:lnTo>
                <a:lnTo>
                  <a:pt x="775581" y="47881"/>
                </a:lnTo>
                <a:lnTo>
                  <a:pt x="733789" y="31090"/>
                </a:lnTo>
                <a:lnTo>
                  <a:pt x="690446" y="17739"/>
                </a:lnTo>
                <a:lnTo>
                  <a:pt x="645724" y="7996"/>
                </a:lnTo>
                <a:lnTo>
                  <a:pt x="599795" y="2026"/>
                </a:lnTo>
                <a:lnTo>
                  <a:pt x="552831" y="0"/>
                </a:lnTo>
                <a:lnTo>
                  <a:pt x="505258" y="2026"/>
                </a:lnTo>
                <a:lnTo>
                  <a:pt x="458784" y="7996"/>
                </a:lnTo>
                <a:lnTo>
                  <a:pt x="413578" y="17739"/>
                </a:lnTo>
                <a:lnTo>
                  <a:pt x="369808" y="31090"/>
                </a:lnTo>
                <a:lnTo>
                  <a:pt x="327642" y="47881"/>
                </a:lnTo>
                <a:lnTo>
                  <a:pt x="287248" y="67944"/>
                </a:lnTo>
                <a:lnTo>
                  <a:pt x="248795" y="91111"/>
                </a:lnTo>
                <a:lnTo>
                  <a:pt x="212451" y="117215"/>
                </a:lnTo>
                <a:lnTo>
                  <a:pt x="178385" y="146089"/>
                </a:lnTo>
                <a:lnTo>
                  <a:pt x="146764" y="177564"/>
                </a:lnTo>
                <a:lnTo>
                  <a:pt x="117757" y="211474"/>
                </a:lnTo>
                <a:lnTo>
                  <a:pt x="91532" y="247651"/>
                </a:lnTo>
                <a:lnTo>
                  <a:pt x="68258" y="285928"/>
                </a:lnTo>
                <a:lnTo>
                  <a:pt x="48102" y="326136"/>
                </a:lnTo>
                <a:lnTo>
                  <a:pt x="31234" y="368108"/>
                </a:lnTo>
                <a:lnTo>
                  <a:pt x="17821" y="411678"/>
                </a:lnTo>
                <a:lnTo>
                  <a:pt x="8033" y="456676"/>
                </a:lnTo>
                <a:lnTo>
                  <a:pt x="2036" y="502936"/>
                </a:lnTo>
                <a:lnTo>
                  <a:pt x="0" y="550290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0107" y="1807464"/>
            <a:ext cx="1390015" cy="953135"/>
          </a:xfrm>
          <a:custGeom>
            <a:avLst/>
            <a:gdLst/>
            <a:ahLst/>
            <a:cxnLst/>
            <a:rect l="l" t="t" r="r" b="b"/>
            <a:pathLst>
              <a:path w="1390014" h="953135">
                <a:moveTo>
                  <a:pt x="1173607" y="953135"/>
                </a:moveTo>
                <a:lnTo>
                  <a:pt x="1298644" y="953135"/>
                </a:lnTo>
                <a:lnTo>
                  <a:pt x="1362852" y="953135"/>
                </a:lnTo>
                <a:lnTo>
                  <a:pt x="1386508" y="953135"/>
                </a:lnTo>
                <a:lnTo>
                  <a:pt x="1389888" y="953135"/>
                </a:lnTo>
                <a:lnTo>
                  <a:pt x="1389888" y="402103"/>
                </a:lnTo>
                <a:lnTo>
                  <a:pt x="1389888" y="119141"/>
                </a:lnTo>
                <a:lnTo>
                  <a:pt x="1389888" y="14892"/>
                </a:lnTo>
                <a:lnTo>
                  <a:pt x="1389888" y="0"/>
                </a:lnTo>
                <a:lnTo>
                  <a:pt x="586359" y="0"/>
                </a:lnTo>
                <a:lnTo>
                  <a:pt x="173736" y="0"/>
                </a:lnTo>
                <a:lnTo>
                  <a:pt x="21717" y="0"/>
                </a:lnTo>
                <a:lnTo>
                  <a:pt x="0" y="0"/>
                </a:lnTo>
                <a:lnTo>
                  <a:pt x="0" y="551031"/>
                </a:lnTo>
                <a:lnTo>
                  <a:pt x="0" y="833993"/>
                </a:lnTo>
                <a:lnTo>
                  <a:pt x="0" y="938242"/>
                </a:lnTo>
                <a:lnTo>
                  <a:pt x="0" y="953135"/>
                </a:lnTo>
                <a:lnTo>
                  <a:pt x="125037" y="953135"/>
                </a:lnTo>
                <a:lnTo>
                  <a:pt x="189245" y="953135"/>
                </a:lnTo>
                <a:lnTo>
                  <a:pt x="212901" y="953135"/>
                </a:lnTo>
                <a:lnTo>
                  <a:pt x="216281" y="953135"/>
                </a:lnTo>
              </a:path>
            </a:pathLst>
          </a:custGeom>
          <a:ln w="15240">
            <a:solidFill>
              <a:srgbClr val="9DA4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3607" y="3731767"/>
            <a:ext cx="1651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Att</a:t>
            </a:r>
            <a:r>
              <a:rPr sz="3200" spc="-15" dirty="0">
                <a:solidFill>
                  <a:srgbClr val="0F3C8B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0F3C8B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0F3C8B"/>
                </a:solidFill>
                <a:latin typeface="Arial"/>
                <a:cs typeface="Arial"/>
              </a:rPr>
              <a:t>ed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1465" y="3731767"/>
            <a:ext cx="21253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F3C8B"/>
                </a:solidFill>
                <a:latin typeface="Arial"/>
                <a:cs typeface="Arial"/>
              </a:rPr>
              <a:t>Unattended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663" y="4794630"/>
            <a:ext cx="2343785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Segoe UI"/>
                <a:cs typeface="Segoe UI"/>
              </a:rPr>
              <a:t>Interactive</a:t>
            </a:r>
            <a:r>
              <a:rPr sz="1800" spc="-5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acceleration</a:t>
            </a:r>
            <a:endParaRPr sz="1800">
              <a:latin typeface="Segoe UI"/>
              <a:cs typeface="Segoe UI"/>
            </a:endParaRPr>
          </a:p>
          <a:p>
            <a:pPr marL="339725" marR="383540" algn="ctr">
              <a:lnSpc>
                <a:spcPct val="170200"/>
              </a:lnSpc>
              <a:spcBef>
                <a:spcPts val="645"/>
              </a:spcBef>
            </a:pPr>
            <a:r>
              <a:rPr sz="1800" spc="-5" dirty="0">
                <a:latin typeface="Segoe UI"/>
                <a:cs typeface="Segoe UI"/>
              </a:rPr>
              <a:t>Human</a:t>
            </a:r>
            <a:r>
              <a:rPr sz="1800" spc="-70" dirty="0">
                <a:latin typeface="Segoe UI"/>
                <a:cs typeface="Segoe UI"/>
              </a:rPr>
              <a:t> </a:t>
            </a:r>
            <a:r>
              <a:rPr sz="1800" spc="-10" dirty="0">
                <a:latin typeface="Segoe UI"/>
                <a:cs typeface="Segoe UI"/>
              </a:rPr>
              <a:t>initiated  </a:t>
            </a:r>
            <a:r>
              <a:rPr sz="1800" spc="-5" dirty="0">
                <a:latin typeface="Segoe UI"/>
                <a:cs typeface="Segoe UI"/>
              </a:rPr>
              <a:t>Logged</a:t>
            </a:r>
            <a:r>
              <a:rPr sz="1800" spc="-10" dirty="0">
                <a:latin typeface="Segoe UI"/>
                <a:cs typeface="Segoe UI"/>
              </a:rPr>
              <a:t> </a:t>
            </a:r>
            <a:r>
              <a:rPr sz="1800" spc="-5" dirty="0">
                <a:latin typeface="Segoe UI"/>
                <a:cs typeface="Segoe UI"/>
              </a:rPr>
              <a:t>in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62986" y="1559052"/>
            <a:ext cx="0" cy="4667250"/>
          </a:xfrm>
          <a:custGeom>
            <a:avLst/>
            <a:gdLst/>
            <a:ahLst/>
            <a:cxnLst/>
            <a:rect l="l" t="t" r="r" b="b"/>
            <a:pathLst>
              <a:path h="4667250">
                <a:moveTo>
                  <a:pt x="0" y="0"/>
                </a:moveTo>
                <a:lnTo>
                  <a:pt x="0" y="4666678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563" y="383794"/>
            <a:ext cx="84404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66CC"/>
                </a:solidFill>
              </a:rPr>
              <a:t>Power </a:t>
            </a:r>
            <a:r>
              <a:rPr sz="3200" spc="-5" dirty="0">
                <a:solidFill>
                  <a:srgbClr val="0066CC"/>
                </a:solidFill>
              </a:rPr>
              <a:t>Automate </a:t>
            </a:r>
            <a:r>
              <a:rPr sz="3200" dirty="0">
                <a:solidFill>
                  <a:srgbClr val="0066CC"/>
                </a:solidFill>
              </a:rPr>
              <a:t>for desktop </a:t>
            </a:r>
            <a:r>
              <a:rPr sz="3200" spc="-5" dirty="0">
                <a:solidFill>
                  <a:srgbClr val="0066CC"/>
                </a:solidFill>
              </a:rPr>
              <a:t>apps </a:t>
            </a:r>
            <a:r>
              <a:rPr sz="3200" dirty="0">
                <a:solidFill>
                  <a:srgbClr val="0066CC"/>
                </a:solidFill>
              </a:rPr>
              <a:t>or web</a:t>
            </a:r>
            <a:r>
              <a:rPr sz="3200" spc="-31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apps</a:t>
            </a:r>
            <a:endParaRPr sz="3200" dirty="0">
              <a:solidFill>
                <a:srgbClr val="0066CC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40684" y="1547900"/>
            <a:ext cx="0" cy="4667250"/>
          </a:xfrm>
          <a:custGeom>
            <a:avLst/>
            <a:gdLst/>
            <a:ahLst/>
            <a:cxnLst/>
            <a:rect l="l" t="t" r="r" b="b"/>
            <a:pathLst>
              <a:path h="4667250">
                <a:moveTo>
                  <a:pt x="0" y="0"/>
                </a:moveTo>
                <a:lnTo>
                  <a:pt x="0" y="4666678"/>
                </a:lnTo>
              </a:path>
            </a:pathLst>
          </a:custGeom>
          <a:ln w="6096">
            <a:solidFill>
              <a:srgbClr val="7E82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7967" y="2077211"/>
            <a:ext cx="3544824" cy="303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7519" y="2148839"/>
            <a:ext cx="3733800" cy="2839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W_kjuw5HU6FSOaoLKOO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4C5A67"/>
      </a:dk1>
      <a:lt1>
        <a:sysClr val="window" lastClr="FFFFFF"/>
      </a:lt1>
      <a:dk2>
        <a:srgbClr val="4C5A67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Custom 5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4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606</Words>
  <Application>Microsoft Office PowerPoint</Application>
  <PresentationFormat>Widescreen</PresentationFormat>
  <Paragraphs>110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2_5-50002_Ignite_Breakout_Template</vt:lpstr>
      <vt:lpstr>5-50203_Microsoft_Ignite_Template</vt:lpstr>
      <vt:lpstr>5-50195_Microsoft_Build_Template</vt:lpstr>
      <vt:lpstr>2_Office Theme</vt:lpstr>
      <vt:lpstr>PowerPoint Presentation</vt:lpstr>
      <vt:lpstr>PowerPoint Presentation</vt:lpstr>
      <vt:lpstr>Solution: Power Automate + AI Builder + UI flows</vt:lpstr>
      <vt:lpstr>Robotic Process Automation (RPA)</vt:lpstr>
      <vt:lpstr>Bridging Automation Across API and non-API based apps</vt:lpstr>
      <vt:lpstr>Introducing RPA with Power Automate: Automate Apps with Robotic Process Automation (RPA) Capabilities</vt:lpstr>
      <vt:lpstr>When and why should you use UI  Flows?</vt:lpstr>
      <vt:lpstr>Power Automate With Attended and Unattended RPA Automation whether you’re logged in or not</vt:lpstr>
      <vt:lpstr>Power Automate for desktop apps or web apps</vt:lpstr>
      <vt:lpstr>Prerequisites</vt:lpstr>
      <vt:lpstr>Limitations</vt:lpstr>
      <vt:lpstr>Setup Environment</vt:lpstr>
      <vt:lpstr>Setup Environment</vt:lpstr>
      <vt:lpstr>Demo</vt:lpstr>
      <vt:lpstr>jenkinsns@gmail.com jenkinsns@jpower4.com  @jenkinsns – Twitter   https://github.com/jenkinsns/PowerAutomate   http://www.jenkinsblogs.com http://www.jpower4.com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Jenkins Nesamony Sundararaj</dc:creator>
  <cp:lastModifiedBy>Jenkins Nesamony Sundararaj</cp:lastModifiedBy>
  <cp:revision>20</cp:revision>
  <dcterms:created xsi:type="dcterms:W3CDTF">2020-03-19T04:07:17Z</dcterms:created>
  <dcterms:modified xsi:type="dcterms:W3CDTF">2020-03-20T09:56:19Z</dcterms:modified>
</cp:coreProperties>
</file>